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7" r:id="rId1"/>
    <p:sldMasterId id="2147483986" r:id="rId2"/>
  </p:sldMasterIdLst>
  <p:notesMasterIdLst>
    <p:notesMasterId r:id="rId75"/>
  </p:notesMasterIdLst>
  <p:handoutMasterIdLst>
    <p:handoutMasterId r:id="rId76"/>
  </p:handoutMasterIdLst>
  <p:sldIdLst>
    <p:sldId id="536" r:id="rId3"/>
    <p:sldId id="551" r:id="rId4"/>
    <p:sldId id="537" r:id="rId5"/>
    <p:sldId id="538" r:id="rId6"/>
    <p:sldId id="539" r:id="rId7"/>
    <p:sldId id="540" r:id="rId8"/>
    <p:sldId id="541" r:id="rId9"/>
    <p:sldId id="542" r:id="rId10"/>
    <p:sldId id="543" r:id="rId11"/>
    <p:sldId id="544" r:id="rId12"/>
    <p:sldId id="545" r:id="rId13"/>
    <p:sldId id="258" r:id="rId14"/>
    <p:sldId id="259" r:id="rId15"/>
    <p:sldId id="546" r:id="rId16"/>
    <p:sldId id="268" r:id="rId17"/>
    <p:sldId id="269" r:id="rId18"/>
    <p:sldId id="270" r:id="rId19"/>
    <p:sldId id="271" r:id="rId20"/>
    <p:sldId id="273" r:id="rId21"/>
    <p:sldId id="274" r:id="rId22"/>
    <p:sldId id="275" r:id="rId23"/>
    <p:sldId id="277" r:id="rId24"/>
    <p:sldId id="278" r:id="rId25"/>
    <p:sldId id="279" r:id="rId26"/>
    <p:sldId id="547" r:id="rId27"/>
    <p:sldId id="284" r:id="rId28"/>
    <p:sldId id="285" r:id="rId29"/>
    <p:sldId id="286" r:id="rId30"/>
    <p:sldId id="287" r:id="rId31"/>
    <p:sldId id="288" r:id="rId32"/>
    <p:sldId id="289" r:id="rId33"/>
    <p:sldId id="290" r:id="rId34"/>
    <p:sldId id="292" r:id="rId35"/>
    <p:sldId id="294" r:id="rId36"/>
    <p:sldId id="549"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6" r:id="rId55"/>
    <p:sldId id="317" r:id="rId56"/>
    <p:sldId id="322" r:id="rId57"/>
    <p:sldId id="323" r:id="rId58"/>
    <p:sldId id="327" r:id="rId59"/>
    <p:sldId id="324" r:id="rId60"/>
    <p:sldId id="325" r:id="rId61"/>
    <p:sldId id="326" r:id="rId62"/>
    <p:sldId id="335" r:id="rId63"/>
    <p:sldId id="328" r:id="rId64"/>
    <p:sldId id="329" r:id="rId65"/>
    <p:sldId id="330" r:id="rId66"/>
    <p:sldId id="331" r:id="rId67"/>
    <p:sldId id="332" r:id="rId68"/>
    <p:sldId id="333" r:id="rId69"/>
    <p:sldId id="334" r:id="rId70"/>
    <p:sldId id="336" r:id="rId71"/>
    <p:sldId id="337" r:id="rId72"/>
    <p:sldId id="402" r:id="rId73"/>
    <p:sldId id="550" r:id="rId74"/>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FF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634" autoAdjust="0"/>
    <p:restoredTop sz="92730" autoAdjust="0"/>
  </p:normalViewPr>
  <p:slideViewPr>
    <p:cSldViewPr>
      <p:cViewPr varScale="1">
        <p:scale>
          <a:sx n="117" d="100"/>
          <a:sy n="117" d="100"/>
        </p:scale>
        <p:origin x="153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376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latin typeface="Arial"/>
            </a:endParaRPr>
          </a:p>
        </p:txBody>
      </p:sp>
      <p:sp>
        <p:nvSpPr>
          <p:cNvPr id="3" name="Marcador de fecha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55D57DDA-3297-9E49-932E-440C5ADB17FE}" type="datetimeFigureOut">
              <a:rPr lang="es-ES" smtClean="0">
                <a:latin typeface="Arial"/>
              </a:rPr>
              <a:pPr/>
              <a:t>26/9/21</a:t>
            </a:fld>
            <a:endParaRPr lang="en-US" dirty="0">
              <a:latin typeface="Arial"/>
            </a:endParaRPr>
          </a:p>
        </p:txBody>
      </p:sp>
      <p:sp>
        <p:nvSpPr>
          <p:cNvPr id="4" name="Marcador de pie de página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latin typeface="Arial"/>
            </a:endParaRPr>
          </a:p>
        </p:txBody>
      </p:sp>
      <p:sp>
        <p:nvSpPr>
          <p:cNvPr id="5" name="Marcador de número de diapositiva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7EBEBC78-8B13-C144-8255-A0A0203D0B97}"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40939250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atin typeface="Arial"/>
              </a:defRPr>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atin typeface="Arial"/>
              </a:defRPr>
            </a:lvl1pPr>
          </a:lstStyle>
          <a:p>
            <a:fld id="{0CECD1E6-2A5A-4CBE-B74B-E103D8F012F1}" type="datetimeFigureOut">
              <a:rPr lang="en-US" smtClean="0"/>
              <a:pPr/>
              <a:t>9/26/21</a:t>
            </a:fld>
            <a:endParaRPr lang="en-US" dirty="0"/>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atin typeface="Arial"/>
              </a:defRPr>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atin typeface="Arial"/>
              </a:defRPr>
            </a:lvl1pPr>
          </a:lstStyle>
          <a:p>
            <a:fld id="{261E101E-B703-4926-9856-699E0BC263C8}" type="slidenum">
              <a:rPr lang="en-US" smtClean="0"/>
              <a:pPr/>
              <a:t>‹#›</a:t>
            </a:fld>
            <a:endParaRPr lang="en-US" dirty="0"/>
          </a:p>
        </p:txBody>
      </p:sp>
    </p:spTree>
    <p:extLst>
      <p:ext uri="{BB962C8B-B14F-4D97-AF65-F5344CB8AC3E}">
        <p14:creationId xmlns:p14="http://schemas.microsoft.com/office/powerpoint/2010/main" val="335631986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a:ea typeface="+mn-ea"/>
        <a:cs typeface="+mn-cs"/>
      </a:defRPr>
    </a:lvl1pPr>
    <a:lvl2pPr marL="457200" algn="l" defTabSz="914400" rtl="0" eaLnBrk="1" latinLnBrk="0" hangingPunct="1">
      <a:defRPr sz="1200" kern="1200">
        <a:solidFill>
          <a:schemeClr val="tx1"/>
        </a:solidFill>
        <a:latin typeface="Arial"/>
        <a:ea typeface="+mn-ea"/>
        <a:cs typeface="+mn-cs"/>
      </a:defRPr>
    </a:lvl2pPr>
    <a:lvl3pPr marL="914400" algn="l" defTabSz="914400" rtl="0" eaLnBrk="1" latinLnBrk="0" hangingPunct="1">
      <a:defRPr sz="1200" kern="1200">
        <a:solidFill>
          <a:schemeClr val="tx1"/>
        </a:solidFill>
        <a:latin typeface="Arial"/>
        <a:ea typeface="+mn-ea"/>
        <a:cs typeface="+mn-cs"/>
      </a:defRPr>
    </a:lvl3pPr>
    <a:lvl4pPr marL="1371600" algn="l" defTabSz="914400" rtl="0" eaLnBrk="1" latinLnBrk="0" hangingPunct="1">
      <a:defRPr sz="1200" kern="1200">
        <a:solidFill>
          <a:schemeClr val="tx1"/>
        </a:solidFill>
        <a:latin typeface="Arial"/>
        <a:ea typeface="+mn-ea"/>
        <a:cs typeface="+mn-cs"/>
      </a:defRPr>
    </a:lvl4pPr>
    <a:lvl5pPr marL="1828800" algn="l" defTabSz="914400" rtl="0" eaLnBrk="1" latinLnBrk="0" hangingPunct="1">
      <a:defRPr sz="1200" kern="1200">
        <a:solidFill>
          <a:schemeClr val="tx1"/>
        </a:solidFill>
        <a:latin typeface="Arial"/>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pPr>
              <a:defRPr/>
            </a:pPr>
            <a:fld id="{AAF6E708-4A5A-4367-BC81-C6333B170510}" type="slidenum">
              <a:rPr lang="es-ES" smtClean="0"/>
              <a:pPr>
                <a:defRPr/>
              </a:pPr>
              <a:t>1</a:t>
            </a:fld>
            <a:endParaRPr lang="es-ES"/>
          </a:p>
        </p:txBody>
      </p:sp>
    </p:spTree>
    <p:extLst>
      <p:ext uri="{BB962C8B-B14F-4D97-AF65-F5344CB8AC3E}">
        <p14:creationId xmlns:p14="http://schemas.microsoft.com/office/powerpoint/2010/main" val="1208351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ChangeArrowheads="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s-ES">
              <a:cs typeface="Calibri" panose="020F0502020204030204" pitchFamily="34" charset="0"/>
            </a:endParaRPr>
          </a:p>
        </p:txBody>
      </p:sp>
      <p:sp>
        <p:nvSpPr>
          <p:cNvPr id="4198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DD52A74D-7558-45C0-A2A0-C1F0878E948C}" type="slidenum">
              <a:rPr lang="en-US" altLang="es-ES" sz="1100" smtClean="0">
                <a:solidFill>
                  <a:srgbClr val="000000"/>
                </a:solidFill>
                <a:latin typeface="Calibri" panose="020F0502020204030204" pitchFamily="34" charset="0"/>
              </a:rPr>
              <a:pPr/>
              <a:t>23</a:t>
            </a:fld>
            <a:endParaRPr lang="en-US" altLang="es-ES" sz="1100">
              <a:solidFill>
                <a:srgbClr val="000000"/>
              </a:solidFill>
              <a:latin typeface="Calibri" panose="020F0502020204030204" pitchFamily="34" charset="0"/>
            </a:endParaRPr>
          </a:p>
        </p:txBody>
      </p:sp>
    </p:spTree>
    <p:extLst>
      <p:ext uri="{BB962C8B-B14F-4D97-AF65-F5344CB8AC3E}">
        <p14:creationId xmlns:p14="http://schemas.microsoft.com/office/powerpoint/2010/main" val="3083409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Tree>
    <p:extLst>
      <p:ext uri="{BB962C8B-B14F-4D97-AF65-F5344CB8AC3E}">
        <p14:creationId xmlns:p14="http://schemas.microsoft.com/office/powerpoint/2010/main" val="3644514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1FD5D311-5599-4CAB-8CD4-C1F8F2AD4D13}" type="slidenum">
              <a:rPr lang="en-US" altLang="es-ES" sz="1300" smtClean="0">
                <a:latin typeface="Calibri" panose="020F0502020204030204" pitchFamily="34" charset="0"/>
              </a:rPr>
              <a:pPr/>
              <a:t>26</a:t>
            </a:fld>
            <a:endParaRPr lang="en-US" altLang="es-ES" sz="1300">
              <a:latin typeface="Calibri" panose="020F0502020204030204" pitchFamily="34"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ES">
              <a:cs typeface="Calibri" panose="020F0502020204030204" pitchFamily="34" charset="0"/>
            </a:endParaRPr>
          </a:p>
        </p:txBody>
      </p:sp>
    </p:spTree>
    <p:extLst>
      <p:ext uri="{BB962C8B-B14F-4D97-AF65-F5344CB8AC3E}">
        <p14:creationId xmlns:p14="http://schemas.microsoft.com/office/powerpoint/2010/main" val="2578913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1623011A-042F-4D9E-8A34-5BCC042349FC}" type="slidenum">
              <a:rPr lang="en-US" altLang="es-ES" sz="1300" smtClean="0">
                <a:latin typeface="Calibri" panose="020F0502020204030204" pitchFamily="34" charset="0"/>
              </a:rPr>
              <a:pPr/>
              <a:t>29</a:t>
            </a:fld>
            <a:endParaRPr lang="en-US" altLang="es-ES" sz="1300">
              <a:latin typeface="Calibri" panose="020F0502020204030204" pitchFamily="34"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941388" y="4432300"/>
            <a:ext cx="5183187" cy="419893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s-ES">
              <a:cs typeface="Calibri" panose="020F0502020204030204" pitchFamily="34" charset="0"/>
            </a:endParaRPr>
          </a:p>
        </p:txBody>
      </p:sp>
    </p:spTree>
    <p:extLst>
      <p:ext uri="{BB962C8B-B14F-4D97-AF65-F5344CB8AC3E}">
        <p14:creationId xmlns:p14="http://schemas.microsoft.com/office/powerpoint/2010/main" val="3237944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Tree>
    <p:extLst>
      <p:ext uri="{BB962C8B-B14F-4D97-AF65-F5344CB8AC3E}">
        <p14:creationId xmlns:p14="http://schemas.microsoft.com/office/powerpoint/2010/main" val="3373584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7EEEC815-CD32-4DBB-B175-222E397C5E81}" type="slidenum">
              <a:rPr lang="en-US" altLang="es-ES" sz="1300" smtClean="0">
                <a:latin typeface="Calibri" panose="020F0502020204030204" pitchFamily="34" charset="0"/>
              </a:rPr>
              <a:pPr/>
              <a:t>33</a:t>
            </a:fld>
            <a:endParaRPr lang="en-US" altLang="es-ES" sz="1300">
              <a:latin typeface="Calibri" panose="020F0502020204030204" pitchFamily="34"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Tree>
    <p:extLst>
      <p:ext uri="{BB962C8B-B14F-4D97-AF65-F5344CB8AC3E}">
        <p14:creationId xmlns:p14="http://schemas.microsoft.com/office/powerpoint/2010/main" val="338018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Tree>
    <p:extLst>
      <p:ext uri="{BB962C8B-B14F-4D97-AF65-F5344CB8AC3E}">
        <p14:creationId xmlns:p14="http://schemas.microsoft.com/office/powerpoint/2010/main" val="2278495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Tree>
    <p:extLst>
      <p:ext uri="{BB962C8B-B14F-4D97-AF65-F5344CB8AC3E}">
        <p14:creationId xmlns:p14="http://schemas.microsoft.com/office/powerpoint/2010/main" val="2671055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a:defRPr sz="2800">
                <a:solidFill>
                  <a:schemeClr val="tx1"/>
                </a:solidFill>
                <a:latin typeface="Arial" panose="020B0604020202020204" pitchFamily="34" charset="0"/>
                <a:ea typeface="MS PGothic" panose="020B0600070205080204" pitchFamily="34" charset="-128"/>
              </a:defRPr>
            </a:lvl1pPr>
            <a:lvl2pPr marL="742950" indent="-285750" defTabSz="957263">
              <a:defRPr sz="2800">
                <a:solidFill>
                  <a:schemeClr val="tx1"/>
                </a:solidFill>
                <a:latin typeface="Arial" panose="020B0604020202020204" pitchFamily="34" charset="0"/>
                <a:ea typeface="MS PGothic" panose="020B0600070205080204" pitchFamily="34" charset="-128"/>
              </a:defRPr>
            </a:lvl2pPr>
            <a:lvl3pPr marL="1143000" indent="-228600" defTabSz="957263">
              <a:defRPr sz="2800">
                <a:solidFill>
                  <a:schemeClr val="tx1"/>
                </a:solidFill>
                <a:latin typeface="Arial" panose="020B0604020202020204" pitchFamily="34" charset="0"/>
                <a:ea typeface="MS PGothic" panose="020B0600070205080204" pitchFamily="34" charset="-128"/>
              </a:defRPr>
            </a:lvl3pPr>
            <a:lvl4pPr marL="1600200" indent="-228600" defTabSz="957263">
              <a:defRPr sz="2800">
                <a:solidFill>
                  <a:schemeClr val="tx1"/>
                </a:solidFill>
                <a:latin typeface="Arial" panose="020B0604020202020204" pitchFamily="34" charset="0"/>
                <a:ea typeface="MS PGothic" panose="020B0600070205080204" pitchFamily="34" charset="-128"/>
              </a:defRPr>
            </a:lvl4pPr>
            <a:lvl5pPr marL="2057400" indent="-228600" defTabSz="957263">
              <a:defRPr sz="2800">
                <a:solidFill>
                  <a:schemeClr val="tx1"/>
                </a:solidFill>
                <a:latin typeface="Arial" panose="020B0604020202020204" pitchFamily="34" charset="0"/>
                <a:ea typeface="MS PGothic" panose="020B0600070205080204" pitchFamily="34" charset="-128"/>
              </a:defRPr>
            </a:lvl5pPr>
            <a:lvl6pPr marL="25146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956B64A6-32EB-48F2-B7F4-FA7A1D352310}" type="slidenum">
              <a:rPr lang="en-US" altLang="es-ES" sz="1400" smtClean="0">
                <a:solidFill>
                  <a:schemeClr val="bg1"/>
                </a:solidFill>
                <a:latin typeface="Calibri" panose="020F0502020204030204" pitchFamily="34" charset="0"/>
              </a:rPr>
              <a:pPr/>
              <a:t>47</a:t>
            </a:fld>
            <a:endParaRPr lang="en-US" altLang="es-ES" sz="1400">
              <a:solidFill>
                <a:schemeClr val="bg1"/>
              </a:solidFill>
              <a:latin typeface="Calibri" panose="020F0502020204030204" pitchFamily="3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s-ES">
              <a:cs typeface="Calibri" panose="020F0502020204030204" pitchFamily="34" charset="0"/>
            </a:endParaRPr>
          </a:p>
        </p:txBody>
      </p:sp>
    </p:spTree>
    <p:extLst>
      <p:ext uri="{BB962C8B-B14F-4D97-AF65-F5344CB8AC3E}">
        <p14:creationId xmlns:p14="http://schemas.microsoft.com/office/powerpoint/2010/main" val="3532737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Tree>
    <p:extLst>
      <p:ext uri="{BB962C8B-B14F-4D97-AF65-F5344CB8AC3E}">
        <p14:creationId xmlns:p14="http://schemas.microsoft.com/office/powerpoint/2010/main" val="3617261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Tree>
    <p:extLst>
      <p:ext uri="{BB962C8B-B14F-4D97-AF65-F5344CB8AC3E}">
        <p14:creationId xmlns:p14="http://schemas.microsoft.com/office/powerpoint/2010/main" val="3194846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a:defRPr sz="2800">
                <a:solidFill>
                  <a:schemeClr val="tx1"/>
                </a:solidFill>
                <a:latin typeface="Arial" panose="020B0604020202020204" pitchFamily="34" charset="0"/>
                <a:ea typeface="MS PGothic" panose="020B0600070205080204" pitchFamily="34" charset="-128"/>
              </a:defRPr>
            </a:lvl1pPr>
            <a:lvl2pPr marL="742950" indent="-285750" defTabSz="957263">
              <a:defRPr sz="2800">
                <a:solidFill>
                  <a:schemeClr val="tx1"/>
                </a:solidFill>
                <a:latin typeface="Arial" panose="020B0604020202020204" pitchFamily="34" charset="0"/>
                <a:ea typeface="MS PGothic" panose="020B0600070205080204" pitchFamily="34" charset="-128"/>
              </a:defRPr>
            </a:lvl2pPr>
            <a:lvl3pPr marL="1143000" indent="-228600" defTabSz="957263">
              <a:defRPr sz="2800">
                <a:solidFill>
                  <a:schemeClr val="tx1"/>
                </a:solidFill>
                <a:latin typeface="Arial" panose="020B0604020202020204" pitchFamily="34" charset="0"/>
                <a:ea typeface="MS PGothic" panose="020B0600070205080204" pitchFamily="34" charset="-128"/>
              </a:defRPr>
            </a:lvl3pPr>
            <a:lvl4pPr marL="1600200" indent="-228600" defTabSz="957263">
              <a:defRPr sz="2800">
                <a:solidFill>
                  <a:schemeClr val="tx1"/>
                </a:solidFill>
                <a:latin typeface="Arial" panose="020B0604020202020204" pitchFamily="34" charset="0"/>
                <a:ea typeface="MS PGothic" panose="020B0600070205080204" pitchFamily="34" charset="-128"/>
              </a:defRPr>
            </a:lvl4pPr>
            <a:lvl5pPr marL="2057400" indent="-228600" defTabSz="957263">
              <a:defRPr sz="2800">
                <a:solidFill>
                  <a:schemeClr val="tx1"/>
                </a:solidFill>
                <a:latin typeface="Arial" panose="020B0604020202020204" pitchFamily="34" charset="0"/>
                <a:ea typeface="MS PGothic" panose="020B0600070205080204" pitchFamily="34" charset="-128"/>
              </a:defRPr>
            </a:lvl5pPr>
            <a:lvl6pPr marL="25146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33781B4A-7F48-4957-A94E-25C058F48B57}" type="slidenum">
              <a:rPr lang="en-US" altLang="es-ES" sz="1400" smtClean="0">
                <a:solidFill>
                  <a:schemeClr val="bg1"/>
                </a:solidFill>
                <a:latin typeface="Calibri" panose="020F0502020204030204" pitchFamily="34" charset="0"/>
              </a:rPr>
              <a:pPr/>
              <a:t>49</a:t>
            </a:fld>
            <a:endParaRPr lang="en-US" altLang="es-ES" sz="1400">
              <a:solidFill>
                <a:schemeClr val="bg1"/>
              </a:solidFill>
              <a:latin typeface="Calibri" panose="020F0502020204030204" pitchFamily="34"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687388" y="4725988"/>
            <a:ext cx="5483225" cy="44751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s-ES">
              <a:cs typeface="Calibri" panose="020F0502020204030204" pitchFamily="34" charset="0"/>
            </a:endParaRPr>
          </a:p>
        </p:txBody>
      </p:sp>
    </p:spTree>
    <p:extLst>
      <p:ext uri="{BB962C8B-B14F-4D97-AF65-F5344CB8AC3E}">
        <p14:creationId xmlns:p14="http://schemas.microsoft.com/office/powerpoint/2010/main" val="3370647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A9DB8020-B7F0-4813-9D72-5FDEB2E3424C}" type="slidenum">
              <a:rPr lang="en-US" altLang="es-ES" sz="1100" smtClean="0">
                <a:latin typeface="Calibri" panose="020F0502020204030204" pitchFamily="34" charset="0"/>
              </a:rPr>
              <a:pPr/>
              <a:t>50</a:t>
            </a:fld>
            <a:endParaRPr lang="en-US" altLang="es-ES" sz="1100">
              <a:latin typeface="Calibri" panose="020F0502020204030204" pitchFamily="34"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s-ES">
              <a:cs typeface="Calibri" panose="020F0502020204030204" pitchFamily="34" charset="0"/>
            </a:endParaRPr>
          </a:p>
        </p:txBody>
      </p:sp>
    </p:spTree>
    <p:extLst>
      <p:ext uri="{BB962C8B-B14F-4D97-AF65-F5344CB8AC3E}">
        <p14:creationId xmlns:p14="http://schemas.microsoft.com/office/powerpoint/2010/main" val="1320070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a:defRPr sz="2800">
                <a:solidFill>
                  <a:schemeClr val="tx1"/>
                </a:solidFill>
                <a:latin typeface="Arial" panose="020B0604020202020204" pitchFamily="34" charset="0"/>
                <a:ea typeface="MS PGothic" panose="020B0600070205080204" pitchFamily="34" charset="-128"/>
              </a:defRPr>
            </a:lvl1pPr>
            <a:lvl2pPr marL="742950" indent="-285750" defTabSz="957263">
              <a:defRPr sz="2800">
                <a:solidFill>
                  <a:schemeClr val="tx1"/>
                </a:solidFill>
                <a:latin typeface="Arial" panose="020B0604020202020204" pitchFamily="34" charset="0"/>
                <a:ea typeface="MS PGothic" panose="020B0600070205080204" pitchFamily="34" charset="-128"/>
              </a:defRPr>
            </a:lvl2pPr>
            <a:lvl3pPr marL="1143000" indent="-228600" defTabSz="957263">
              <a:defRPr sz="2800">
                <a:solidFill>
                  <a:schemeClr val="tx1"/>
                </a:solidFill>
                <a:latin typeface="Arial" panose="020B0604020202020204" pitchFamily="34" charset="0"/>
                <a:ea typeface="MS PGothic" panose="020B0600070205080204" pitchFamily="34" charset="-128"/>
              </a:defRPr>
            </a:lvl3pPr>
            <a:lvl4pPr marL="1600200" indent="-228600" defTabSz="957263">
              <a:defRPr sz="2800">
                <a:solidFill>
                  <a:schemeClr val="tx1"/>
                </a:solidFill>
                <a:latin typeface="Arial" panose="020B0604020202020204" pitchFamily="34" charset="0"/>
                <a:ea typeface="MS PGothic" panose="020B0600070205080204" pitchFamily="34" charset="-128"/>
              </a:defRPr>
            </a:lvl4pPr>
            <a:lvl5pPr marL="2057400" indent="-228600" defTabSz="957263">
              <a:defRPr sz="2800">
                <a:solidFill>
                  <a:schemeClr val="tx1"/>
                </a:solidFill>
                <a:latin typeface="Arial" panose="020B0604020202020204" pitchFamily="34" charset="0"/>
                <a:ea typeface="MS PGothic" panose="020B0600070205080204" pitchFamily="34" charset="-128"/>
              </a:defRPr>
            </a:lvl5pPr>
            <a:lvl6pPr marL="25146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82BCE6CC-31F1-40A6-8E2D-A718C0ADAB26}" type="slidenum">
              <a:rPr lang="en-US" altLang="es-ES" sz="1400" smtClean="0">
                <a:solidFill>
                  <a:schemeClr val="bg1"/>
                </a:solidFill>
                <a:latin typeface="Calibri" panose="020F0502020204030204" pitchFamily="34" charset="0"/>
              </a:rPr>
              <a:pPr/>
              <a:t>51</a:t>
            </a:fld>
            <a:endParaRPr lang="en-US" altLang="es-ES" sz="1400">
              <a:solidFill>
                <a:schemeClr val="bg1"/>
              </a:solidFill>
              <a:latin typeface="Calibri" panose="020F0502020204030204" pitchFamily="34"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s-ES">
              <a:cs typeface="Calibri" panose="020F0502020204030204" pitchFamily="34" charset="0"/>
            </a:endParaRPr>
          </a:p>
        </p:txBody>
      </p:sp>
    </p:spTree>
    <p:extLst>
      <p:ext uri="{BB962C8B-B14F-4D97-AF65-F5344CB8AC3E}">
        <p14:creationId xmlns:p14="http://schemas.microsoft.com/office/powerpoint/2010/main" val="443314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DD5BF10D-8092-47C0-8CD5-0DA38192CA0E}" type="slidenum">
              <a:rPr lang="en-US" altLang="es-ES" sz="1100" smtClean="0">
                <a:latin typeface="Calibri" panose="020F0502020204030204" pitchFamily="34" charset="0"/>
              </a:rPr>
              <a:pPr/>
              <a:t>52</a:t>
            </a:fld>
            <a:endParaRPr lang="en-US" altLang="es-ES" sz="1100">
              <a:latin typeface="Calibri" panose="020F0502020204030204" pitchFamily="3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s-ES">
                <a:cs typeface="Calibri" panose="020F0502020204030204" pitchFamily="34" charset="0"/>
              </a:rPr>
              <a:t>Example where humans make mistakes that computers can avoid</a:t>
            </a:r>
          </a:p>
        </p:txBody>
      </p:sp>
    </p:spTree>
    <p:extLst>
      <p:ext uri="{BB962C8B-B14F-4D97-AF65-F5344CB8AC3E}">
        <p14:creationId xmlns:p14="http://schemas.microsoft.com/office/powerpoint/2010/main" val="3139903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FABE7EFA-F8B7-4B94-8293-D1C293694065}" type="slidenum">
              <a:rPr lang="en-GB" altLang="es-ES" sz="1100" smtClean="0">
                <a:latin typeface="Calibri" panose="020F0502020204030204" pitchFamily="34" charset="0"/>
              </a:rPr>
              <a:pPr/>
              <a:t>53</a:t>
            </a:fld>
            <a:endParaRPr lang="en-GB" altLang="es-ES" sz="1100">
              <a:latin typeface="Calibri" panose="020F0502020204030204" pitchFamily="34"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ES">
              <a:cs typeface="Calibri" panose="020F0502020204030204" pitchFamily="34" charset="0"/>
            </a:endParaRPr>
          </a:p>
        </p:txBody>
      </p:sp>
    </p:spTree>
    <p:extLst>
      <p:ext uri="{BB962C8B-B14F-4D97-AF65-F5344CB8AC3E}">
        <p14:creationId xmlns:p14="http://schemas.microsoft.com/office/powerpoint/2010/main" val="1745884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1 Marcador de imagen de diapositiva"/>
          <p:cNvSpPr>
            <a:spLocks noGrp="1" noRot="1" noChangeAspect="1" noChangeArrowheads="1" noTextEdit="1"/>
          </p:cNvSpPr>
          <p:nvPr>
            <p:ph type="sldImg"/>
          </p:nvPr>
        </p:nvSpPr>
        <p:spPr>
          <a:ln/>
        </p:spPr>
      </p:sp>
      <p:sp>
        <p:nvSpPr>
          <p:cNvPr id="101379"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
        <p:nvSpPr>
          <p:cNvPr id="101380"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1C4BE1FA-9FA6-46D1-8DDA-D5E88E506022}" type="slidenum">
              <a:rPr lang="en-US" altLang="es-ES" sz="1100" smtClean="0">
                <a:latin typeface="Calibri" panose="020F0502020204030204" pitchFamily="34" charset="0"/>
              </a:rPr>
              <a:pPr/>
              <a:t>54</a:t>
            </a:fld>
            <a:endParaRPr lang="en-US" altLang="es-ES" sz="1100">
              <a:latin typeface="Calibri" panose="020F0502020204030204" pitchFamily="34" charset="0"/>
            </a:endParaRPr>
          </a:p>
        </p:txBody>
      </p:sp>
    </p:spTree>
    <p:extLst>
      <p:ext uri="{BB962C8B-B14F-4D97-AF65-F5344CB8AC3E}">
        <p14:creationId xmlns:p14="http://schemas.microsoft.com/office/powerpoint/2010/main" val="263401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Tree>
    <p:extLst>
      <p:ext uri="{BB962C8B-B14F-4D97-AF65-F5344CB8AC3E}">
        <p14:creationId xmlns:p14="http://schemas.microsoft.com/office/powerpoint/2010/main" val="2141947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52132E6A-1BAB-4D7C-8A34-34E4376147B3}" type="slidenum">
              <a:rPr lang="en-GB" altLang="es-ES" sz="1100" smtClean="0">
                <a:latin typeface="Calibri" panose="020F0502020204030204" pitchFamily="34" charset="0"/>
              </a:rPr>
              <a:pPr/>
              <a:t>56</a:t>
            </a:fld>
            <a:endParaRPr lang="en-GB" altLang="es-ES" sz="1100">
              <a:latin typeface="Calibri" panose="020F0502020204030204" pitchFamily="34"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ES">
              <a:cs typeface="Calibri" panose="020F0502020204030204" pitchFamily="34" charset="0"/>
            </a:endParaRPr>
          </a:p>
        </p:txBody>
      </p:sp>
    </p:spTree>
    <p:extLst>
      <p:ext uri="{BB962C8B-B14F-4D97-AF65-F5344CB8AC3E}">
        <p14:creationId xmlns:p14="http://schemas.microsoft.com/office/powerpoint/2010/main" val="3271824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a:defRPr sz="2800">
                <a:solidFill>
                  <a:schemeClr val="tx1"/>
                </a:solidFill>
                <a:latin typeface="Arial" panose="020B0604020202020204" pitchFamily="34" charset="0"/>
                <a:ea typeface="MS PGothic" panose="020B0600070205080204" pitchFamily="34" charset="-128"/>
              </a:defRPr>
            </a:lvl1pPr>
            <a:lvl2pPr marL="742950" indent="-285750" defTabSz="957263">
              <a:defRPr sz="2800">
                <a:solidFill>
                  <a:schemeClr val="tx1"/>
                </a:solidFill>
                <a:latin typeface="Arial" panose="020B0604020202020204" pitchFamily="34" charset="0"/>
                <a:ea typeface="MS PGothic" panose="020B0600070205080204" pitchFamily="34" charset="-128"/>
              </a:defRPr>
            </a:lvl2pPr>
            <a:lvl3pPr marL="1143000" indent="-228600" defTabSz="957263">
              <a:defRPr sz="2800">
                <a:solidFill>
                  <a:schemeClr val="tx1"/>
                </a:solidFill>
                <a:latin typeface="Arial" panose="020B0604020202020204" pitchFamily="34" charset="0"/>
                <a:ea typeface="MS PGothic" panose="020B0600070205080204" pitchFamily="34" charset="-128"/>
              </a:defRPr>
            </a:lvl3pPr>
            <a:lvl4pPr marL="1600200" indent="-228600" defTabSz="957263">
              <a:defRPr sz="2800">
                <a:solidFill>
                  <a:schemeClr val="tx1"/>
                </a:solidFill>
                <a:latin typeface="Arial" panose="020B0604020202020204" pitchFamily="34" charset="0"/>
                <a:ea typeface="MS PGothic" panose="020B0600070205080204" pitchFamily="34" charset="-128"/>
              </a:defRPr>
            </a:lvl4pPr>
            <a:lvl5pPr marL="2057400" indent="-228600" defTabSz="957263">
              <a:defRPr sz="2800">
                <a:solidFill>
                  <a:schemeClr val="tx1"/>
                </a:solidFill>
                <a:latin typeface="Arial" panose="020B0604020202020204" pitchFamily="34" charset="0"/>
                <a:ea typeface="MS PGothic" panose="020B0600070205080204" pitchFamily="34" charset="-128"/>
              </a:defRPr>
            </a:lvl5pPr>
            <a:lvl6pPr marL="25146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E5FD3875-2567-4A43-B9D4-FB75E2B67560}" type="slidenum">
              <a:rPr lang="en-US" altLang="es-ES" sz="1400" smtClean="0">
                <a:solidFill>
                  <a:schemeClr val="bg1"/>
                </a:solidFill>
                <a:latin typeface="Calibri" panose="020F0502020204030204" pitchFamily="34" charset="0"/>
              </a:rPr>
              <a:pPr/>
              <a:t>57</a:t>
            </a:fld>
            <a:endParaRPr lang="en-US" altLang="es-ES" sz="1400">
              <a:solidFill>
                <a:schemeClr val="bg1"/>
              </a:solidFill>
              <a:latin typeface="Calibri" panose="020F0502020204030204" pitchFamily="34"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s-ES">
              <a:cs typeface="Calibri" panose="020F0502020204030204" pitchFamily="34" charset="0"/>
            </a:endParaRPr>
          </a:p>
        </p:txBody>
      </p:sp>
    </p:spTree>
    <p:extLst>
      <p:ext uri="{BB962C8B-B14F-4D97-AF65-F5344CB8AC3E}">
        <p14:creationId xmlns:p14="http://schemas.microsoft.com/office/powerpoint/2010/main" val="1276275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Tree>
    <p:extLst>
      <p:ext uri="{BB962C8B-B14F-4D97-AF65-F5344CB8AC3E}">
        <p14:creationId xmlns:p14="http://schemas.microsoft.com/office/powerpoint/2010/main" val="4232355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Tree>
    <p:extLst>
      <p:ext uri="{BB962C8B-B14F-4D97-AF65-F5344CB8AC3E}">
        <p14:creationId xmlns:p14="http://schemas.microsoft.com/office/powerpoint/2010/main" val="1958830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4D53A172-EBD3-492C-95B4-DD1344F11904}" type="slidenum">
              <a:rPr lang="en-US" altLang="es-ES" sz="1100" smtClean="0">
                <a:solidFill>
                  <a:srgbClr val="000000"/>
                </a:solidFill>
                <a:latin typeface="Calibri" panose="020F0502020204030204" pitchFamily="34" charset="0"/>
              </a:rPr>
              <a:pPr/>
              <a:t>61</a:t>
            </a:fld>
            <a:endParaRPr lang="en-US" altLang="es-ES" sz="1100">
              <a:solidFill>
                <a:srgbClr val="000000"/>
              </a:solidFill>
              <a:latin typeface="Calibri" panose="020F0502020204030204" pitchFamily="34"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s-ES" altLang="es-ES">
              <a:cs typeface="Calibri" panose="020F0502020204030204" pitchFamily="34" charset="0"/>
            </a:endParaRPr>
          </a:p>
        </p:txBody>
      </p:sp>
    </p:spTree>
    <p:extLst>
      <p:ext uri="{BB962C8B-B14F-4D97-AF65-F5344CB8AC3E}">
        <p14:creationId xmlns:p14="http://schemas.microsoft.com/office/powerpoint/2010/main" val="60633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B55BD023-C6C6-41E5-9D86-5D3BAB2636BD}" type="slidenum">
              <a:rPr lang="en-US" altLang="es-ES" sz="1100" smtClean="0">
                <a:solidFill>
                  <a:srgbClr val="000000"/>
                </a:solidFill>
                <a:latin typeface="Calibri" panose="020F0502020204030204" pitchFamily="34" charset="0"/>
              </a:rPr>
              <a:pPr/>
              <a:t>69</a:t>
            </a:fld>
            <a:endParaRPr lang="en-US" altLang="es-ES" sz="1100">
              <a:solidFill>
                <a:srgbClr val="000000"/>
              </a:solidFill>
              <a:latin typeface="Calibri" panose="020F0502020204030204" pitchFamily="34"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s-ES" altLang="es-ES">
              <a:cs typeface="Calibri" panose="020F0502020204030204" pitchFamily="34" charset="0"/>
            </a:endParaRPr>
          </a:p>
        </p:txBody>
      </p:sp>
    </p:spTree>
    <p:extLst>
      <p:ext uri="{BB962C8B-B14F-4D97-AF65-F5344CB8AC3E}">
        <p14:creationId xmlns:p14="http://schemas.microsoft.com/office/powerpoint/2010/main" val="1283617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EDCFBFC6-D018-4C83-8233-0C63C9C0DDDB}" type="slidenum">
              <a:rPr lang="en-US" altLang="es-ES" sz="1300" smtClean="0">
                <a:latin typeface="Calibri" panose="020F0502020204030204" pitchFamily="34" charset="0"/>
              </a:rPr>
              <a:pPr/>
              <a:t>15</a:t>
            </a:fld>
            <a:endParaRPr lang="en-US" altLang="es-ES" sz="1300">
              <a:latin typeface="Calibri" panose="020F0502020204030204" pitchFamily="34"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GB" altLang="es-ES">
                <a:cs typeface="Calibri" panose="020F0502020204030204" pitchFamily="34" charset="0"/>
              </a:rPr>
              <a:t>Sounds easy: we do it effortlessly</a:t>
            </a:r>
          </a:p>
          <a:p>
            <a:pPr eaLnBrk="1" hangingPunct="1">
              <a:spcBef>
                <a:spcPct val="0"/>
              </a:spcBef>
            </a:pPr>
            <a:endParaRPr lang="en-GB" altLang="es-ES">
              <a:cs typeface="Calibri" panose="020F0502020204030204" pitchFamily="34" charset="0"/>
            </a:endParaRPr>
          </a:p>
          <a:p>
            <a:pPr eaLnBrk="1" hangingPunct="1">
              <a:spcBef>
                <a:spcPct val="0"/>
              </a:spcBef>
            </a:pPr>
            <a:r>
              <a:rPr lang="en-GB" altLang="es-ES">
                <a:cs typeface="Calibri" panose="020F0502020204030204" pitchFamily="34" charset="0"/>
              </a:rPr>
              <a:t>Eyes </a:t>
            </a:r>
            <a:r>
              <a:rPr lang="en-GB" altLang="en-US">
                <a:cs typeface="Calibri" panose="020F0502020204030204" pitchFamily="34" charset="0"/>
              </a:rPr>
              <a:t>“</a:t>
            </a:r>
            <a:r>
              <a:rPr lang="en-GB" altLang="es-ES">
                <a:cs typeface="Calibri" panose="020F0502020204030204" pitchFamily="34" charset="0"/>
              </a:rPr>
              <a:t>take the picture</a:t>
            </a:r>
            <a:r>
              <a:rPr lang="en-GB" altLang="en-US">
                <a:cs typeface="Calibri" panose="020F0502020204030204" pitchFamily="34" charset="0"/>
              </a:rPr>
              <a:t>”</a:t>
            </a:r>
            <a:r>
              <a:rPr lang="en-GB" altLang="es-ES">
                <a:cs typeface="Calibri" panose="020F0502020204030204" pitchFamily="34" charset="0"/>
              </a:rPr>
              <a:t> then brain interprets it for us</a:t>
            </a:r>
          </a:p>
          <a:p>
            <a:pPr eaLnBrk="1" hangingPunct="1">
              <a:spcBef>
                <a:spcPct val="0"/>
              </a:spcBef>
            </a:pPr>
            <a:endParaRPr lang="en-GB" altLang="es-ES">
              <a:cs typeface="Calibri" panose="020F0502020204030204" pitchFamily="34" charset="0"/>
            </a:endParaRPr>
          </a:p>
          <a:p>
            <a:pPr eaLnBrk="1" hangingPunct="1">
              <a:spcBef>
                <a:spcPct val="0"/>
              </a:spcBef>
            </a:pPr>
            <a:r>
              <a:rPr lang="en-GB" altLang="es-ES">
                <a:cs typeface="Calibri" panose="020F0502020204030204" pitchFamily="34" charset="0"/>
              </a:rPr>
              <a:t>Want computer to be able interpret digital images</a:t>
            </a:r>
          </a:p>
          <a:p>
            <a:pPr eaLnBrk="1" hangingPunct="1">
              <a:spcBef>
                <a:spcPct val="0"/>
              </a:spcBef>
            </a:pPr>
            <a:endParaRPr lang="en-US" altLang="es-ES">
              <a:cs typeface="Calibri" panose="020F0502020204030204" pitchFamily="34" charset="0"/>
            </a:endParaRPr>
          </a:p>
        </p:txBody>
      </p:sp>
    </p:spTree>
    <p:extLst>
      <p:ext uri="{BB962C8B-B14F-4D97-AF65-F5344CB8AC3E}">
        <p14:creationId xmlns:p14="http://schemas.microsoft.com/office/powerpoint/2010/main" val="870182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88E1748D-C775-48D8-83B5-E8C33D54FA65}" type="slidenum">
              <a:rPr lang="en-US" altLang="es-ES" sz="1300" smtClean="0">
                <a:latin typeface="Calibri" panose="020F0502020204030204" pitchFamily="34" charset="0"/>
              </a:rPr>
              <a:pPr/>
              <a:t>18</a:t>
            </a:fld>
            <a:endParaRPr lang="en-US" altLang="es-ES" sz="1300">
              <a:latin typeface="Calibri" panose="020F0502020204030204" pitchFamily="3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GB" altLang="es-ES">
                <a:cs typeface="Calibri" panose="020F0502020204030204" pitchFamily="34" charset="0"/>
              </a:rPr>
              <a:t>Researchers do try and simulate what we know about our visual system </a:t>
            </a:r>
          </a:p>
          <a:p>
            <a:pPr lvl="1" eaLnBrk="1" hangingPunct="1">
              <a:spcBef>
                <a:spcPct val="0"/>
              </a:spcBef>
            </a:pPr>
            <a:r>
              <a:rPr lang="en-GB" altLang="es-ES">
                <a:cs typeface="Calibri" panose="020F0502020204030204" pitchFamily="34" charset="0"/>
              </a:rPr>
              <a:t>- e.g. simple and complex cell responses in V1</a:t>
            </a:r>
          </a:p>
          <a:p>
            <a:pPr eaLnBrk="1" hangingPunct="1">
              <a:spcBef>
                <a:spcPct val="0"/>
              </a:spcBef>
            </a:pPr>
            <a:endParaRPr lang="en-US" altLang="es-ES">
              <a:cs typeface="Calibri" panose="020F0502020204030204" pitchFamily="34" charset="0"/>
            </a:endParaRPr>
          </a:p>
        </p:txBody>
      </p:sp>
    </p:spTree>
    <p:extLst>
      <p:ext uri="{BB962C8B-B14F-4D97-AF65-F5344CB8AC3E}">
        <p14:creationId xmlns:p14="http://schemas.microsoft.com/office/powerpoint/2010/main" val="3383501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Tree>
    <p:extLst>
      <p:ext uri="{BB962C8B-B14F-4D97-AF65-F5344CB8AC3E}">
        <p14:creationId xmlns:p14="http://schemas.microsoft.com/office/powerpoint/2010/main" val="2490313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ln/>
        </p:spPr>
      </p:sp>
      <p:sp>
        <p:nvSpPr>
          <p:cNvPr id="33795" name="Rectangle 3"/>
          <p:cNvSpPr>
            <a:spLocks noGrp="1"/>
          </p:cNvSpPr>
          <p:nvPr>
            <p:ph type="body" idx="1"/>
          </p:nvPr>
        </p:nvSpPr>
        <p:spPr>
          <a:xfrm>
            <a:off x="882650" y="4221163"/>
            <a:ext cx="4859338" cy="399891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ES">
              <a:cs typeface="Calibri" panose="020F0502020204030204" pitchFamily="34" charset="0"/>
            </a:endParaRPr>
          </a:p>
        </p:txBody>
      </p:sp>
    </p:spTree>
    <p:extLst>
      <p:ext uri="{BB962C8B-B14F-4D97-AF65-F5344CB8AC3E}">
        <p14:creationId xmlns:p14="http://schemas.microsoft.com/office/powerpoint/2010/main" val="1116555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DC4FA815-0082-4ABC-9604-78EA4CA58CFE}" type="slidenum">
              <a:rPr lang="en-GB" altLang="es-ES" sz="1100" smtClean="0">
                <a:latin typeface="Calibri" panose="020F0502020204030204" pitchFamily="34" charset="0"/>
              </a:rPr>
              <a:pPr/>
              <a:t>21</a:t>
            </a:fld>
            <a:endParaRPr lang="en-GB" altLang="es-ES" sz="1100">
              <a:latin typeface="Calibri" panose="020F050202020403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ES">
              <a:cs typeface="Calibri" panose="020F0502020204030204" pitchFamily="34" charset="0"/>
            </a:endParaRPr>
          </a:p>
        </p:txBody>
      </p:sp>
    </p:spTree>
    <p:extLst>
      <p:ext uri="{BB962C8B-B14F-4D97-AF65-F5344CB8AC3E}">
        <p14:creationId xmlns:p14="http://schemas.microsoft.com/office/powerpoint/2010/main" val="417374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CA8F1B41-CD4B-47E4-81EC-038FC59550E1}" type="slidenum">
              <a:rPr lang="en-GB" altLang="es-ES" sz="1100" smtClean="0">
                <a:latin typeface="Calibri" panose="020F0502020204030204" pitchFamily="34" charset="0"/>
              </a:rPr>
              <a:pPr/>
              <a:t>22</a:t>
            </a:fld>
            <a:endParaRPr lang="en-GB" altLang="es-ES" sz="1100">
              <a:latin typeface="Calibri" panose="020F0502020204030204" pitchFamily="3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ES">
              <a:cs typeface="Calibri" panose="020F0502020204030204" pitchFamily="34" charset="0"/>
            </a:endParaRPr>
          </a:p>
        </p:txBody>
      </p:sp>
    </p:spTree>
    <p:extLst>
      <p:ext uri="{BB962C8B-B14F-4D97-AF65-F5344CB8AC3E}">
        <p14:creationId xmlns:p14="http://schemas.microsoft.com/office/powerpoint/2010/main" val="2406638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99E67700-3B68-3542-AD21-630CB6A4A66B}" type="datetime10">
              <a:rPr lang="en-US" smtClean="0"/>
              <a:t>23:38</a:t>
            </a:fld>
            <a:endParaRPr lang="en-US"/>
          </a:p>
        </p:txBody>
      </p:sp>
      <p:sp>
        <p:nvSpPr>
          <p:cNvPr id="5" name="Rectangle 5"/>
          <p:cNvSpPr>
            <a:spLocks noGrp="1" noChangeArrowheads="1"/>
          </p:cNvSpPr>
          <p:nvPr>
            <p:ph type="ftr" sz="quarter" idx="11"/>
          </p:nvPr>
        </p:nvSpPr>
        <p:spPr>
          <a:ln/>
        </p:spPr>
        <p:txBody>
          <a:bodyPr/>
          <a:lstStyle>
            <a:lvl1pPr>
              <a:defRPr>
                <a:latin typeface="Arial"/>
              </a:defRPr>
            </a:lvl1pPr>
          </a:lstStyle>
          <a:p>
            <a:pPr>
              <a:defRPr/>
            </a:pPr>
            <a:r>
              <a:rPr lang="en-US"/>
              <a:t>Artificial Vision</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C0C608E3-3266-4E70-BF16-B1089255846B}"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6365F8F5-3CB0-C34E-84BA-BE3832838090}" type="datetime10">
              <a:rPr lang="en-US" smtClean="0"/>
              <a:t>23:38</a:t>
            </a:fld>
            <a:endParaRPr lang="en-US"/>
          </a:p>
        </p:txBody>
      </p:sp>
      <p:sp>
        <p:nvSpPr>
          <p:cNvPr id="5" name="Rectangle 5"/>
          <p:cNvSpPr>
            <a:spLocks noGrp="1" noChangeArrowheads="1"/>
          </p:cNvSpPr>
          <p:nvPr>
            <p:ph type="ftr" sz="quarter" idx="11"/>
          </p:nvPr>
        </p:nvSpPr>
        <p:spPr>
          <a:ln/>
        </p:spPr>
        <p:txBody>
          <a:bodyPr/>
          <a:lstStyle>
            <a:lvl1pPr>
              <a:defRPr>
                <a:latin typeface="Arial"/>
              </a:defRPr>
            </a:lvl1pPr>
          </a:lstStyle>
          <a:p>
            <a:pPr>
              <a:defRPr/>
            </a:pPr>
            <a:r>
              <a:rPr lang="en-US"/>
              <a:t>Artificial Vision</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9F5597BA-47DB-4801-ADC9-5ADB8884D026}"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CB08869B-3631-FA4C-AEF4-7257C9A5A0BB}" type="datetime10">
              <a:rPr lang="en-US" smtClean="0"/>
              <a:t>23:38</a:t>
            </a:fld>
            <a:endParaRPr lang="en-US"/>
          </a:p>
        </p:txBody>
      </p:sp>
      <p:sp>
        <p:nvSpPr>
          <p:cNvPr id="5" name="Rectangle 5"/>
          <p:cNvSpPr>
            <a:spLocks noGrp="1" noChangeArrowheads="1"/>
          </p:cNvSpPr>
          <p:nvPr>
            <p:ph type="ftr" sz="quarter" idx="11"/>
          </p:nvPr>
        </p:nvSpPr>
        <p:spPr>
          <a:ln/>
        </p:spPr>
        <p:txBody>
          <a:bodyPr/>
          <a:lstStyle>
            <a:lvl1pPr>
              <a:defRPr>
                <a:latin typeface="Arial"/>
              </a:defRPr>
            </a:lvl1pPr>
          </a:lstStyle>
          <a:p>
            <a:pPr>
              <a:defRPr/>
            </a:pPr>
            <a:r>
              <a:rPr lang="en-US"/>
              <a:t>Artificial Vision</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070B3F32-B6B7-4603-8022-84DC8FB500EF}"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s-ES_tradnl"/>
              <a:t>Clic para editar título</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n-US" dirty="0"/>
          </a:p>
        </p:txBody>
      </p:sp>
      <p:sp>
        <p:nvSpPr>
          <p:cNvPr id="4" name="Date Placeholder 3"/>
          <p:cNvSpPr>
            <a:spLocks noGrp="1"/>
          </p:cNvSpPr>
          <p:nvPr>
            <p:ph type="dt" sz="half" idx="10"/>
          </p:nvPr>
        </p:nvSpPr>
        <p:spPr/>
        <p:txBody>
          <a:bodyPr/>
          <a:lstStyle/>
          <a:p>
            <a:pPr algn="l" rtl="0" fontAlgn="base">
              <a:spcBef>
                <a:spcPct val="0"/>
              </a:spcBef>
              <a:spcAft>
                <a:spcPct val="0"/>
              </a:spcAft>
              <a:defRPr/>
            </a:pPr>
            <a:fld id="{3B4E5AA0-F11A-C645-AE81-6BD268563838}" type="datetime10">
              <a:rPr lang="en-US" b="1" kern="1200" smtClean="0">
                <a:ea typeface="+mn-ea"/>
                <a:cs typeface="+mn-cs"/>
              </a:rPr>
              <a:t>23:38</a:t>
            </a:fld>
            <a:endParaRPr lang="en-US" b="1" kern="1200">
              <a:ea typeface="+mn-ea"/>
              <a:cs typeface="+mn-cs"/>
            </a:endParaRPr>
          </a:p>
        </p:txBody>
      </p:sp>
      <p:sp>
        <p:nvSpPr>
          <p:cNvPr id="5" name="Footer Placeholder 4"/>
          <p:cNvSpPr>
            <a:spLocks noGrp="1"/>
          </p:cNvSpPr>
          <p:nvPr>
            <p:ph type="ftr" sz="quarter" idx="11"/>
          </p:nvPr>
        </p:nvSpPr>
        <p:spPr/>
        <p:txBody>
          <a:bodyPr/>
          <a:lstStyle>
            <a:lvl1pPr>
              <a:defRPr>
                <a:latin typeface="Arial"/>
              </a:defRPr>
            </a:lvl1pPr>
          </a:lstStyle>
          <a:p>
            <a:pPr fontAlgn="base">
              <a:spcBef>
                <a:spcPct val="0"/>
              </a:spcBef>
              <a:spcAft>
                <a:spcPct val="0"/>
              </a:spcAft>
              <a:defRPr/>
            </a:pPr>
            <a:r>
              <a:rPr lang="en-US" b="1"/>
              <a:t>Artificial Vision</a:t>
            </a:r>
            <a:endParaRPr lang="en-US" b="1" dirty="0"/>
          </a:p>
        </p:txBody>
      </p:sp>
      <p:sp>
        <p:nvSpPr>
          <p:cNvPr id="6" name="Slide Number Placeholder 5"/>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a:t>
            </a:fld>
            <a:endParaRPr lang="en-US" b="1" kern="1200">
              <a:ea typeface="+mn-ea"/>
              <a:cs typeface="+mn-cs"/>
            </a:endParaRPr>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a:p>
        </p:txBody>
      </p:sp>
      <p:sp>
        <p:nvSpPr>
          <p:cNvPr id="3" name="Content Placeholder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a:p>
        </p:txBody>
      </p:sp>
      <p:sp>
        <p:nvSpPr>
          <p:cNvPr id="4" name="Date Placeholder 3"/>
          <p:cNvSpPr>
            <a:spLocks noGrp="1"/>
          </p:cNvSpPr>
          <p:nvPr>
            <p:ph type="dt" sz="half" idx="10"/>
          </p:nvPr>
        </p:nvSpPr>
        <p:spPr/>
        <p:txBody>
          <a:bodyPr/>
          <a:lstStyle/>
          <a:p>
            <a:pPr algn="l" rtl="0" fontAlgn="base">
              <a:spcBef>
                <a:spcPct val="0"/>
              </a:spcBef>
              <a:spcAft>
                <a:spcPct val="0"/>
              </a:spcAft>
              <a:defRPr/>
            </a:pPr>
            <a:fld id="{16E4EB1A-7523-414A-BBC2-DAE851735DCC}" type="datetime10">
              <a:rPr lang="en-US" b="1" kern="1200" smtClean="0">
                <a:ea typeface="+mn-ea"/>
                <a:cs typeface="+mn-cs"/>
              </a:rPr>
              <a:t>23:38</a:t>
            </a:fld>
            <a:endParaRPr lang="en-US" b="1" kern="1200">
              <a:ea typeface="+mn-ea"/>
              <a:cs typeface="+mn-cs"/>
            </a:endParaRPr>
          </a:p>
        </p:txBody>
      </p:sp>
      <p:sp>
        <p:nvSpPr>
          <p:cNvPr id="5" name="Footer Placeholder 4"/>
          <p:cNvSpPr>
            <a:spLocks noGrp="1"/>
          </p:cNvSpPr>
          <p:nvPr>
            <p:ph type="ftr" sz="quarter" idx="11"/>
          </p:nvPr>
        </p:nvSpPr>
        <p:spPr/>
        <p:txBody>
          <a:bodyPr/>
          <a:lstStyle>
            <a:lvl1pPr>
              <a:defRPr>
                <a:latin typeface="Arial"/>
              </a:defRPr>
            </a:lvl1pPr>
          </a:lstStyle>
          <a:p>
            <a:pPr fontAlgn="base">
              <a:spcBef>
                <a:spcPct val="0"/>
              </a:spcBef>
              <a:spcAft>
                <a:spcPct val="0"/>
              </a:spcAft>
              <a:defRPr/>
            </a:pPr>
            <a:r>
              <a:rPr lang="en-US" b="1"/>
              <a:t>Artificial Vision</a:t>
            </a:r>
            <a:endParaRPr lang="en-US" b="1" dirty="0"/>
          </a:p>
        </p:txBody>
      </p:sp>
      <p:sp>
        <p:nvSpPr>
          <p:cNvPr id="6" name="Slide Number Placeholder 5"/>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a:t>
            </a:fld>
            <a:endParaRPr lang="en-US" b="1" kern="1200">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s-ES_tradnl"/>
              <a:t>Clic para editar título</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Date Placeholder 3"/>
          <p:cNvSpPr>
            <a:spLocks noGrp="1"/>
          </p:cNvSpPr>
          <p:nvPr>
            <p:ph type="dt" sz="half" idx="10"/>
          </p:nvPr>
        </p:nvSpPr>
        <p:spPr/>
        <p:txBody>
          <a:bodyPr/>
          <a:lstStyle/>
          <a:p>
            <a:pPr algn="l" rtl="0" fontAlgn="base">
              <a:spcBef>
                <a:spcPct val="0"/>
              </a:spcBef>
              <a:spcAft>
                <a:spcPct val="0"/>
              </a:spcAft>
              <a:defRPr/>
            </a:pPr>
            <a:fld id="{156EB7FE-C265-6047-8D3E-9A22A08547F6}" type="datetime10">
              <a:rPr lang="en-US" b="1" kern="1200" smtClean="0">
                <a:ea typeface="+mn-ea"/>
                <a:cs typeface="+mn-cs"/>
              </a:rPr>
              <a:t>23:38</a:t>
            </a:fld>
            <a:endParaRPr lang="en-US" b="1" kern="1200">
              <a:ea typeface="+mn-ea"/>
              <a:cs typeface="+mn-cs"/>
            </a:endParaRPr>
          </a:p>
        </p:txBody>
      </p:sp>
      <p:sp>
        <p:nvSpPr>
          <p:cNvPr id="5" name="Footer Placeholder 4"/>
          <p:cNvSpPr>
            <a:spLocks noGrp="1"/>
          </p:cNvSpPr>
          <p:nvPr>
            <p:ph type="ftr" sz="quarter" idx="11"/>
          </p:nvPr>
        </p:nvSpPr>
        <p:spPr/>
        <p:txBody>
          <a:bodyPr/>
          <a:lstStyle>
            <a:lvl1pPr>
              <a:defRPr>
                <a:latin typeface="Arial"/>
              </a:defRPr>
            </a:lvl1pPr>
          </a:lstStyle>
          <a:p>
            <a:pPr fontAlgn="base">
              <a:spcBef>
                <a:spcPct val="0"/>
              </a:spcBef>
              <a:spcAft>
                <a:spcPct val="0"/>
              </a:spcAft>
              <a:defRPr/>
            </a:pPr>
            <a:r>
              <a:rPr lang="en-US" b="1"/>
              <a:t>Artificial Vision</a:t>
            </a:r>
            <a:endParaRPr lang="en-US" b="1" dirty="0"/>
          </a:p>
        </p:txBody>
      </p:sp>
      <p:sp>
        <p:nvSpPr>
          <p:cNvPr id="6" name="Slide Number Placeholder 5"/>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a:t>
            </a:fld>
            <a:endParaRPr lang="en-US" b="1" kern="1200">
              <a:ea typeface="+mn-ea"/>
              <a:cs typeface="+mn-cs"/>
            </a:endParaRPr>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5" name="Date Placeholder 4"/>
          <p:cNvSpPr>
            <a:spLocks noGrp="1"/>
          </p:cNvSpPr>
          <p:nvPr>
            <p:ph type="dt" sz="half" idx="10"/>
          </p:nvPr>
        </p:nvSpPr>
        <p:spPr/>
        <p:txBody>
          <a:bodyPr/>
          <a:lstStyle/>
          <a:p>
            <a:pPr algn="l" rtl="0" fontAlgn="base">
              <a:spcBef>
                <a:spcPct val="0"/>
              </a:spcBef>
              <a:spcAft>
                <a:spcPct val="0"/>
              </a:spcAft>
              <a:defRPr/>
            </a:pPr>
            <a:fld id="{8AD26DE5-6902-AD4C-B714-F4CE7A96A916}" type="datetime10">
              <a:rPr lang="en-US" b="1" kern="1200" smtClean="0">
                <a:ea typeface="+mn-ea"/>
                <a:cs typeface="+mn-cs"/>
              </a:rPr>
              <a:t>23:38</a:t>
            </a:fld>
            <a:endParaRPr lang="en-US" b="1" kern="1200">
              <a:ea typeface="+mn-ea"/>
              <a:cs typeface="+mn-cs"/>
            </a:endParaRPr>
          </a:p>
        </p:txBody>
      </p:sp>
      <p:sp>
        <p:nvSpPr>
          <p:cNvPr id="6" name="Footer Placeholder 5"/>
          <p:cNvSpPr>
            <a:spLocks noGrp="1"/>
          </p:cNvSpPr>
          <p:nvPr>
            <p:ph type="ftr" sz="quarter" idx="11"/>
          </p:nvPr>
        </p:nvSpPr>
        <p:spPr/>
        <p:txBody>
          <a:bodyPr/>
          <a:lstStyle>
            <a:lvl1pPr>
              <a:defRPr>
                <a:latin typeface="Arial"/>
              </a:defRPr>
            </a:lvl1pPr>
          </a:lstStyle>
          <a:p>
            <a:pPr fontAlgn="base">
              <a:spcBef>
                <a:spcPct val="0"/>
              </a:spcBef>
              <a:spcAft>
                <a:spcPct val="0"/>
              </a:spcAft>
              <a:defRPr/>
            </a:pPr>
            <a:r>
              <a:rPr lang="en-US" b="1"/>
              <a:t>Artificial Vision</a:t>
            </a:r>
            <a:endParaRPr lang="en-US" b="1" dirty="0"/>
          </a:p>
        </p:txBody>
      </p:sp>
      <p:sp>
        <p:nvSpPr>
          <p:cNvPr id="7" name="Slide Number Placeholder 6"/>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a:t>
            </a:fld>
            <a:endParaRPr lang="en-US" b="1" kern="1200">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Clic para editar título</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Arial"/>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dirty="0"/>
              <a:t>Haga clic para modificar el estilo de texto del patrón</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7" name="Date Placeholder 6"/>
          <p:cNvSpPr>
            <a:spLocks noGrp="1"/>
          </p:cNvSpPr>
          <p:nvPr>
            <p:ph type="dt" sz="half" idx="10"/>
          </p:nvPr>
        </p:nvSpPr>
        <p:spPr/>
        <p:txBody>
          <a:bodyPr/>
          <a:lstStyle/>
          <a:p>
            <a:pPr algn="l" rtl="0" fontAlgn="base">
              <a:spcBef>
                <a:spcPct val="0"/>
              </a:spcBef>
              <a:spcAft>
                <a:spcPct val="0"/>
              </a:spcAft>
              <a:defRPr/>
            </a:pPr>
            <a:fld id="{8563928E-F0A9-3745-923B-3A6DD95054F6}" type="datetime10">
              <a:rPr lang="en-US" b="1" kern="1200" smtClean="0">
                <a:ea typeface="+mn-ea"/>
                <a:cs typeface="+mn-cs"/>
              </a:rPr>
              <a:t>23:38</a:t>
            </a:fld>
            <a:endParaRPr lang="en-US" b="1" kern="1200">
              <a:ea typeface="+mn-ea"/>
              <a:cs typeface="+mn-cs"/>
            </a:endParaRPr>
          </a:p>
        </p:txBody>
      </p:sp>
      <p:sp>
        <p:nvSpPr>
          <p:cNvPr id="8" name="Footer Placeholder 7"/>
          <p:cNvSpPr>
            <a:spLocks noGrp="1"/>
          </p:cNvSpPr>
          <p:nvPr>
            <p:ph type="ftr" sz="quarter" idx="11"/>
          </p:nvPr>
        </p:nvSpPr>
        <p:spPr/>
        <p:txBody>
          <a:bodyPr/>
          <a:lstStyle>
            <a:lvl1pPr>
              <a:defRPr>
                <a:latin typeface="Arial"/>
              </a:defRPr>
            </a:lvl1pPr>
          </a:lstStyle>
          <a:p>
            <a:pPr fontAlgn="base">
              <a:spcBef>
                <a:spcPct val="0"/>
              </a:spcBef>
              <a:spcAft>
                <a:spcPct val="0"/>
              </a:spcAft>
              <a:defRPr/>
            </a:pPr>
            <a:r>
              <a:rPr lang="en-US" b="1"/>
              <a:t>Artificial Vision</a:t>
            </a:r>
            <a:endParaRPr lang="en-US" b="1" dirty="0"/>
          </a:p>
        </p:txBody>
      </p:sp>
      <p:sp>
        <p:nvSpPr>
          <p:cNvPr id="9" name="Slide Number Placeholder 8"/>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a:t>
            </a:fld>
            <a:endParaRPr lang="en-US" b="1" kern="1200">
              <a:ea typeface="+mn-ea"/>
              <a:cs typeface="+mn-cs"/>
            </a:endParaRPr>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a:p>
        </p:txBody>
      </p:sp>
      <p:sp>
        <p:nvSpPr>
          <p:cNvPr id="3" name="Date Placeholder 2"/>
          <p:cNvSpPr>
            <a:spLocks noGrp="1"/>
          </p:cNvSpPr>
          <p:nvPr>
            <p:ph type="dt" sz="half" idx="10"/>
          </p:nvPr>
        </p:nvSpPr>
        <p:spPr/>
        <p:txBody>
          <a:bodyPr/>
          <a:lstStyle/>
          <a:p>
            <a:pPr algn="l" rtl="0" fontAlgn="base">
              <a:spcBef>
                <a:spcPct val="0"/>
              </a:spcBef>
              <a:spcAft>
                <a:spcPct val="0"/>
              </a:spcAft>
              <a:defRPr/>
            </a:pPr>
            <a:fld id="{1BA46DC5-1CED-9F40-A2C2-F192C04C0B14}" type="datetime10">
              <a:rPr lang="en-US" b="1" kern="1200" smtClean="0">
                <a:ea typeface="+mn-ea"/>
                <a:cs typeface="+mn-cs"/>
              </a:rPr>
              <a:t>23:38</a:t>
            </a:fld>
            <a:endParaRPr lang="en-US" b="1" kern="1200">
              <a:ea typeface="+mn-ea"/>
              <a:cs typeface="+mn-cs"/>
            </a:endParaRPr>
          </a:p>
        </p:txBody>
      </p:sp>
      <p:sp>
        <p:nvSpPr>
          <p:cNvPr id="4" name="Footer Placeholder 3"/>
          <p:cNvSpPr>
            <a:spLocks noGrp="1"/>
          </p:cNvSpPr>
          <p:nvPr>
            <p:ph type="ftr" sz="quarter" idx="11"/>
          </p:nvPr>
        </p:nvSpPr>
        <p:spPr/>
        <p:txBody>
          <a:bodyPr/>
          <a:lstStyle>
            <a:lvl1pPr>
              <a:defRPr>
                <a:latin typeface="Arial"/>
              </a:defRPr>
            </a:lvl1pPr>
          </a:lstStyle>
          <a:p>
            <a:pPr fontAlgn="base">
              <a:spcBef>
                <a:spcPct val="0"/>
              </a:spcBef>
              <a:spcAft>
                <a:spcPct val="0"/>
              </a:spcAft>
              <a:defRPr/>
            </a:pPr>
            <a:r>
              <a:rPr lang="en-US" b="1"/>
              <a:t>Artificial Vision</a:t>
            </a:r>
            <a:endParaRPr lang="en-US" b="1" dirty="0"/>
          </a:p>
        </p:txBody>
      </p:sp>
      <p:sp>
        <p:nvSpPr>
          <p:cNvPr id="5" name="Slide Number Placeholder 4"/>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a:t>
            </a:fld>
            <a:endParaRPr lang="en-US" b="1" kern="1200">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fontAlgn="base">
              <a:spcBef>
                <a:spcPct val="0"/>
              </a:spcBef>
              <a:spcAft>
                <a:spcPct val="0"/>
              </a:spcAft>
              <a:defRPr/>
            </a:pPr>
            <a:fld id="{C61DB25C-1069-AA40-8364-9CECED7D35B3}" type="datetime10">
              <a:rPr lang="en-US" b="1" kern="1200" smtClean="0">
                <a:ea typeface="+mn-ea"/>
                <a:cs typeface="+mn-cs"/>
              </a:rPr>
              <a:t>23:38</a:t>
            </a:fld>
            <a:endParaRPr lang="en-US" b="1" kern="1200">
              <a:ea typeface="+mn-ea"/>
              <a:cs typeface="+mn-cs"/>
            </a:endParaRPr>
          </a:p>
        </p:txBody>
      </p:sp>
      <p:sp>
        <p:nvSpPr>
          <p:cNvPr id="3" name="Footer Placeholder 2"/>
          <p:cNvSpPr>
            <a:spLocks noGrp="1"/>
          </p:cNvSpPr>
          <p:nvPr>
            <p:ph type="ftr" sz="quarter" idx="11"/>
          </p:nvPr>
        </p:nvSpPr>
        <p:spPr/>
        <p:txBody>
          <a:bodyPr/>
          <a:lstStyle>
            <a:lvl1pPr>
              <a:defRPr>
                <a:latin typeface="Arial"/>
              </a:defRPr>
            </a:lvl1pPr>
          </a:lstStyle>
          <a:p>
            <a:pPr fontAlgn="base">
              <a:spcBef>
                <a:spcPct val="0"/>
              </a:spcBef>
              <a:spcAft>
                <a:spcPct val="0"/>
              </a:spcAft>
              <a:defRPr/>
            </a:pPr>
            <a:r>
              <a:rPr lang="en-US" b="1"/>
              <a:t>Artificial Vision</a:t>
            </a:r>
            <a:endParaRPr lang="en-US" b="1" dirty="0"/>
          </a:p>
        </p:txBody>
      </p:sp>
      <p:sp>
        <p:nvSpPr>
          <p:cNvPr id="4" name="Slide Number Placeholder 3"/>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a:t>
            </a:fld>
            <a:endParaRPr lang="en-US" b="1" kern="1200">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s-ES_tradnl"/>
              <a:t>Clic para editar título</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pPr algn="l" rtl="0" fontAlgn="base">
              <a:spcBef>
                <a:spcPct val="0"/>
              </a:spcBef>
              <a:spcAft>
                <a:spcPct val="0"/>
              </a:spcAft>
              <a:defRPr/>
            </a:pPr>
            <a:fld id="{6658E215-D5E1-804B-9D2A-4EB5222A1254}" type="datetime10">
              <a:rPr lang="en-US" b="1" kern="1200" smtClean="0">
                <a:ea typeface="+mn-ea"/>
                <a:cs typeface="+mn-cs"/>
              </a:rPr>
              <a:t>23:38</a:t>
            </a:fld>
            <a:endParaRPr lang="en-US" b="1" kern="1200">
              <a:ea typeface="+mn-ea"/>
              <a:cs typeface="+mn-cs"/>
            </a:endParaRPr>
          </a:p>
        </p:txBody>
      </p:sp>
      <p:sp>
        <p:nvSpPr>
          <p:cNvPr id="6" name="Footer Placeholder 5"/>
          <p:cNvSpPr>
            <a:spLocks noGrp="1"/>
          </p:cNvSpPr>
          <p:nvPr>
            <p:ph type="ftr" sz="quarter" idx="11"/>
          </p:nvPr>
        </p:nvSpPr>
        <p:spPr/>
        <p:txBody>
          <a:bodyPr/>
          <a:lstStyle>
            <a:lvl1pPr>
              <a:defRPr>
                <a:latin typeface="Arial"/>
              </a:defRPr>
            </a:lvl1pPr>
          </a:lstStyle>
          <a:p>
            <a:pPr fontAlgn="base">
              <a:spcBef>
                <a:spcPct val="0"/>
              </a:spcBef>
              <a:spcAft>
                <a:spcPct val="0"/>
              </a:spcAft>
              <a:defRPr/>
            </a:pPr>
            <a:r>
              <a:rPr lang="en-US" b="1"/>
              <a:t>Artificial Vision</a:t>
            </a:r>
            <a:endParaRPr lang="en-US" b="1" dirty="0"/>
          </a:p>
        </p:txBody>
      </p:sp>
      <p:sp>
        <p:nvSpPr>
          <p:cNvPr id="7" name="Slide Number Placeholder 6"/>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a:t>
            </a:fld>
            <a:endParaRPr lang="en-US" b="1" kern="1200">
              <a:ea typeface="+mn-ea"/>
              <a:cs typeface="+mn-cs"/>
            </a:endParaRPr>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ECE785D8-002D-0F41-B8E2-F4823DEDF76F}" type="datetime10">
              <a:rPr lang="en-US" smtClean="0"/>
              <a:t>23:38</a:t>
            </a:fld>
            <a:endParaRPr lang="en-US"/>
          </a:p>
        </p:txBody>
      </p:sp>
      <p:sp>
        <p:nvSpPr>
          <p:cNvPr id="5" name="Rectangle 5"/>
          <p:cNvSpPr>
            <a:spLocks noGrp="1" noChangeArrowheads="1"/>
          </p:cNvSpPr>
          <p:nvPr>
            <p:ph type="ftr" sz="quarter" idx="11"/>
          </p:nvPr>
        </p:nvSpPr>
        <p:spPr>
          <a:ln/>
        </p:spPr>
        <p:txBody>
          <a:bodyPr/>
          <a:lstStyle>
            <a:lvl1pPr>
              <a:defRPr>
                <a:latin typeface="Arial"/>
              </a:defRPr>
            </a:lvl1pPr>
          </a:lstStyle>
          <a:p>
            <a:pPr>
              <a:defRPr/>
            </a:pPr>
            <a:r>
              <a:rPr lang="en-US"/>
              <a:t>Artificial Vision</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61033035-467A-4518-B144-D34F8DDA07F9}"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s-ES_tradnl"/>
              <a:t>Clic para editar título</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pPr algn="l" rtl="0" fontAlgn="base">
              <a:spcBef>
                <a:spcPct val="0"/>
              </a:spcBef>
              <a:spcAft>
                <a:spcPct val="0"/>
              </a:spcAft>
              <a:defRPr/>
            </a:pPr>
            <a:fld id="{A1F6A819-60C2-B749-8521-D39E3721AC66}" type="datetime10">
              <a:rPr lang="en-US" b="1" kern="1200" smtClean="0">
                <a:ea typeface="+mn-ea"/>
                <a:cs typeface="+mn-cs"/>
              </a:rPr>
              <a:t>23:38</a:t>
            </a:fld>
            <a:endParaRPr lang="en-US" b="1" kern="1200">
              <a:ea typeface="+mn-ea"/>
              <a:cs typeface="+mn-cs"/>
            </a:endParaRPr>
          </a:p>
        </p:txBody>
      </p:sp>
      <p:sp>
        <p:nvSpPr>
          <p:cNvPr id="6" name="Footer Placeholder 5"/>
          <p:cNvSpPr>
            <a:spLocks noGrp="1"/>
          </p:cNvSpPr>
          <p:nvPr>
            <p:ph type="ftr" sz="quarter" idx="11"/>
          </p:nvPr>
        </p:nvSpPr>
        <p:spPr/>
        <p:txBody>
          <a:bodyPr/>
          <a:lstStyle>
            <a:lvl1pPr>
              <a:defRPr>
                <a:latin typeface="Arial"/>
              </a:defRPr>
            </a:lvl1pPr>
          </a:lstStyle>
          <a:p>
            <a:pPr fontAlgn="base">
              <a:spcBef>
                <a:spcPct val="0"/>
              </a:spcBef>
              <a:spcAft>
                <a:spcPct val="0"/>
              </a:spcAft>
              <a:defRPr/>
            </a:pPr>
            <a:r>
              <a:rPr lang="en-US" b="1"/>
              <a:t>Artificial Vision</a:t>
            </a:r>
            <a:endParaRPr lang="en-US" b="1" dirty="0"/>
          </a:p>
        </p:txBody>
      </p:sp>
      <p:sp>
        <p:nvSpPr>
          <p:cNvPr id="7" name="Slide Number Placeholder 6"/>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a:t>
            </a:fld>
            <a:endParaRPr lang="en-US" b="1" kern="1200">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a:p>
        </p:txBody>
      </p:sp>
      <p:sp>
        <p:nvSpPr>
          <p:cNvPr id="3" name="Vertical Text Placeholder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a:p>
        </p:txBody>
      </p:sp>
      <p:sp>
        <p:nvSpPr>
          <p:cNvPr id="4" name="Date Placeholder 3"/>
          <p:cNvSpPr>
            <a:spLocks noGrp="1"/>
          </p:cNvSpPr>
          <p:nvPr>
            <p:ph type="dt" sz="half" idx="10"/>
          </p:nvPr>
        </p:nvSpPr>
        <p:spPr/>
        <p:txBody>
          <a:bodyPr/>
          <a:lstStyle/>
          <a:p>
            <a:pPr algn="l" rtl="0" fontAlgn="base">
              <a:spcBef>
                <a:spcPct val="0"/>
              </a:spcBef>
              <a:spcAft>
                <a:spcPct val="0"/>
              </a:spcAft>
              <a:defRPr/>
            </a:pPr>
            <a:fld id="{25578AAC-BE1F-0C4F-8BFD-E71F3D7D552A}" type="datetime10">
              <a:rPr lang="en-US" b="1" kern="1200" smtClean="0">
                <a:ea typeface="+mn-ea"/>
                <a:cs typeface="+mn-cs"/>
              </a:rPr>
              <a:t>23:38</a:t>
            </a:fld>
            <a:endParaRPr lang="en-US" b="1" kern="1200">
              <a:ea typeface="+mn-ea"/>
              <a:cs typeface="+mn-cs"/>
            </a:endParaRPr>
          </a:p>
        </p:txBody>
      </p:sp>
      <p:sp>
        <p:nvSpPr>
          <p:cNvPr id="5" name="Footer Placeholder 4"/>
          <p:cNvSpPr>
            <a:spLocks noGrp="1"/>
          </p:cNvSpPr>
          <p:nvPr>
            <p:ph type="ftr" sz="quarter" idx="11"/>
          </p:nvPr>
        </p:nvSpPr>
        <p:spPr/>
        <p:txBody>
          <a:bodyPr/>
          <a:lstStyle>
            <a:lvl1pPr>
              <a:defRPr>
                <a:latin typeface="Arial"/>
              </a:defRPr>
            </a:lvl1pPr>
          </a:lstStyle>
          <a:p>
            <a:pPr fontAlgn="base">
              <a:spcBef>
                <a:spcPct val="0"/>
              </a:spcBef>
              <a:spcAft>
                <a:spcPct val="0"/>
              </a:spcAft>
              <a:defRPr/>
            </a:pPr>
            <a:r>
              <a:rPr lang="en-US" b="1"/>
              <a:t>Artificial Vision</a:t>
            </a:r>
            <a:endParaRPr lang="en-US" b="1" dirty="0"/>
          </a:p>
        </p:txBody>
      </p:sp>
      <p:sp>
        <p:nvSpPr>
          <p:cNvPr id="6" name="Slide Number Placeholder 5"/>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a:t>
            </a:fld>
            <a:endParaRPr lang="en-US" b="1" kern="1200">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s-ES_tradnl"/>
              <a:t>Clic para editar título</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pPr algn="l" rtl="0" fontAlgn="base">
              <a:spcBef>
                <a:spcPct val="0"/>
              </a:spcBef>
              <a:spcAft>
                <a:spcPct val="0"/>
              </a:spcAft>
              <a:defRPr/>
            </a:pPr>
            <a:fld id="{D41D1388-DC95-2B4C-9796-0FFF25EF21E0}" type="datetime10">
              <a:rPr lang="en-US" b="1" kern="1200" smtClean="0">
                <a:ea typeface="+mn-ea"/>
                <a:cs typeface="+mn-cs"/>
              </a:rPr>
              <a:t>23:38</a:t>
            </a:fld>
            <a:endParaRPr lang="en-US" b="1" kern="1200">
              <a:ea typeface="+mn-ea"/>
              <a:cs typeface="+mn-cs"/>
            </a:endParaRPr>
          </a:p>
        </p:txBody>
      </p:sp>
      <p:sp>
        <p:nvSpPr>
          <p:cNvPr id="5" name="Footer Placeholder 4"/>
          <p:cNvSpPr>
            <a:spLocks noGrp="1"/>
          </p:cNvSpPr>
          <p:nvPr>
            <p:ph type="ftr" sz="quarter" idx="11"/>
          </p:nvPr>
        </p:nvSpPr>
        <p:spPr/>
        <p:txBody>
          <a:bodyPr/>
          <a:lstStyle>
            <a:lvl1pPr>
              <a:defRPr>
                <a:latin typeface="Arial"/>
              </a:defRPr>
            </a:lvl1pPr>
          </a:lstStyle>
          <a:p>
            <a:pPr fontAlgn="base">
              <a:spcBef>
                <a:spcPct val="0"/>
              </a:spcBef>
              <a:spcAft>
                <a:spcPct val="0"/>
              </a:spcAft>
              <a:defRPr/>
            </a:pPr>
            <a:r>
              <a:rPr lang="en-US" b="1"/>
              <a:t>Artificial Vision</a:t>
            </a:r>
            <a:endParaRPr lang="en-US" b="1" dirty="0"/>
          </a:p>
        </p:txBody>
      </p:sp>
      <p:sp>
        <p:nvSpPr>
          <p:cNvPr id="6" name="Slide Number Placeholder 5"/>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a:t>
            </a:fld>
            <a:endParaRPr lang="en-US" b="1" kern="1200">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99986736-6497-B841-A047-6C139B7FA6A0}" type="datetime10">
              <a:rPr lang="en-US" smtClean="0"/>
              <a:t>23:38</a:t>
            </a:fld>
            <a:endParaRPr lang="en-US"/>
          </a:p>
        </p:txBody>
      </p:sp>
      <p:sp>
        <p:nvSpPr>
          <p:cNvPr id="5" name="Rectangle 5"/>
          <p:cNvSpPr>
            <a:spLocks noGrp="1" noChangeArrowheads="1"/>
          </p:cNvSpPr>
          <p:nvPr>
            <p:ph type="ftr" sz="quarter" idx="11"/>
          </p:nvPr>
        </p:nvSpPr>
        <p:spPr>
          <a:ln/>
        </p:spPr>
        <p:txBody>
          <a:bodyPr/>
          <a:lstStyle>
            <a:lvl1pPr>
              <a:defRPr>
                <a:latin typeface="Arial"/>
              </a:defRPr>
            </a:lvl1pPr>
          </a:lstStyle>
          <a:p>
            <a:pPr>
              <a:defRPr/>
            </a:pPr>
            <a:r>
              <a:rPr lang="en-US"/>
              <a:t>Artificial Vision</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43FE4A27-A1BB-42A7-8403-C0B5A8DC6BA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0D7B0E5D-BB80-C745-BA70-E464E8680F92}" type="datetime10">
              <a:rPr lang="en-US" smtClean="0"/>
              <a:t>23:38</a:t>
            </a:fld>
            <a:endParaRPr lang="en-US"/>
          </a:p>
        </p:txBody>
      </p:sp>
      <p:sp>
        <p:nvSpPr>
          <p:cNvPr id="6" name="Rectangle 5"/>
          <p:cNvSpPr>
            <a:spLocks noGrp="1" noChangeArrowheads="1"/>
          </p:cNvSpPr>
          <p:nvPr>
            <p:ph type="ftr" sz="quarter" idx="11"/>
          </p:nvPr>
        </p:nvSpPr>
        <p:spPr>
          <a:ln/>
        </p:spPr>
        <p:txBody>
          <a:bodyPr/>
          <a:lstStyle>
            <a:lvl1pPr>
              <a:defRPr>
                <a:latin typeface="Arial"/>
              </a:defRPr>
            </a:lvl1pPr>
          </a:lstStyle>
          <a:p>
            <a:pPr>
              <a:defRPr/>
            </a:pPr>
            <a:r>
              <a:rPr lang="en-US"/>
              <a:t>Artificial Vision</a:t>
            </a: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2AFE44C6-88BC-4A84-8164-D7411F31C9B3}"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3A2E1856-5736-474D-9B42-604A64786103}" type="datetime10">
              <a:rPr lang="en-US" smtClean="0"/>
              <a:t>23:38</a:t>
            </a:fld>
            <a:endParaRPr lang="en-US"/>
          </a:p>
        </p:txBody>
      </p:sp>
      <p:sp>
        <p:nvSpPr>
          <p:cNvPr id="8" name="Rectangle 5"/>
          <p:cNvSpPr>
            <a:spLocks noGrp="1" noChangeArrowheads="1"/>
          </p:cNvSpPr>
          <p:nvPr>
            <p:ph type="ftr" sz="quarter" idx="11"/>
          </p:nvPr>
        </p:nvSpPr>
        <p:spPr>
          <a:ln/>
        </p:spPr>
        <p:txBody>
          <a:bodyPr/>
          <a:lstStyle>
            <a:lvl1pPr>
              <a:defRPr>
                <a:latin typeface="Arial"/>
              </a:defRPr>
            </a:lvl1pPr>
          </a:lstStyle>
          <a:p>
            <a:pPr>
              <a:defRPr/>
            </a:pPr>
            <a:r>
              <a:rPr lang="en-US"/>
              <a:t>Artificial Vision</a:t>
            </a: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D36E770C-A9B5-4062-AAEB-50474F936FD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E18710A8-ED91-BA47-956D-23615E0B93EA}" type="datetime10">
              <a:rPr lang="en-US" smtClean="0"/>
              <a:t>23:38</a:t>
            </a:fld>
            <a:endParaRPr lang="en-US"/>
          </a:p>
        </p:txBody>
      </p:sp>
      <p:sp>
        <p:nvSpPr>
          <p:cNvPr id="4" name="Rectangle 5"/>
          <p:cNvSpPr>
            <a:spLocks noGrp="1" noChangeArrowheads="1"/>
          </p:cNvSpPr>
          <p:nvPr>
            <p:ph type="ftr" sz="quarter" idx="11"/>
          </p:nvPr>
        </p:nvSpPr>
        <p:spPr>
          <a:ln/>
        </p:spPr>
        <p:txBody>
          <a:bodyPr/>
          <a:lstStyle>
            <a:lvl1pPr>
              <a:defRPr>
                <a:latin typeface="Arial"/>
              </a:defRPr>
            </a:lvl1pPr>
          </a:lstStyle>
          <a:p>
            <a:pPr>
              <a:defRPr/>
            </a:pPr>
            <a:r>
              <a:rPr lang="en-US"/>
              <a:t>Artificial Vision</a:t>
            </a: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798A2321-3F1D-4B98-B6F4-AEF0523A9E9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17B52E70-3031-F640-AD3F-78A46BB2F509}" type="datetime10">
              <a:rPr lang="en-US" smtClean="0"/>
              <a:t>23:38</a:t>
            </a:fld>
            <a:endParaRPr lang="en-US"/>
          </a:p>
        </p:txBody>
      </p:sp>
      <p:sp>
        <p:nvSpPr>
          <p:cNvPr id="3" name="Rectangle 5"/>
          <p:cNvSpPr>
            <a:spLocks noGrp="1" noChangeArrowheads="1"/>
          </p:cNvSpPr>
          <p:nvPr>
            <p:ph type="ftr" sz="quarter" idx="11"/>
          </p:nvPr>
        </p:nvSpPr>
        <p:spPr>
          <a:ln/>
        </p:spPr>
        <p:txBody>
          <a:bodyPr/>
          <a:lstStyle>
            <a:lvl1pPr>
              <a:defRPr>
                <a:latin typeface="Arial"/>
              </a:defRPr>
            </a:lvl1pPr>
          </a:lstStyle>
          <a:p>
            <a:pPr>
              <a:defRPr/>
            </a:pPr>
            <a:r>
              <a:rPr lang="en-US"/>
              <a:t>Artificial Vision</a:t>
            </a: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E58E72FD-9DDB-41D8-AA45-39D657611FE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9FEE51BC-CFF7-7F44-BD36-C419BE35405E}" type="datetime10">
              <a:rPr lang="en-US" smtClean="0"/>
              <a:t>23:38</a:t>
            </a:fld>
            <a:endParaRPr lang="en-US"/>
          </a:p>
        </p:txBody>
      </p:sp>
      <p:sp>
        <p:nvSpPr>
          <p:cNvPr id="6" name="Rectangle 5"/>
          <p:cNvSpPr>
            <a:spLocks noGrp="1" noChangeArrowheads="1"/>
          </p:cNvSpPr>
          <p:nvPr>
            <p:ph type="ftr" sz="quarter" idx="11"/>
          </p:nvPr>
        </p:nvSpPr>
        <p:spPr>
          <a:ln/>
        </p:spPr>
        <p:txBody>
          <a:bodyPr/>
          <a:lstStyle>
            <a:lvl1pPr>
              <a:defRPr>
                <a:latin typeface="Arial"/>
              </a:defRPr>
            </a:lvl1pPr>
          </a:lstStyle>
          <a:p>
            <a:pPr>
              <a:defRPr/>
            </a:pPr>
            <a:r>
              <a:rPr lang="en-US"/>
              <a:t>Artificial Vision</a:t>
            </a: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D41541B4-436D-4C57-9677-9C3CA58C760A}"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149D3138-9443-F548-A165-1B13D84754E4}" type="datetime10">
              <a:rPr lang="en-US" smtClean="0"/>
              <a:t>23:38</a:t>
            </a:fld>
            <a:endParaRPr lang="en-US"/>
          </a:p>
        </p:txBody>
      </p:sp>
      <p:sp>
        <p:nvSpPr>
          <p:cNvPr id="6" name="Rectangle 5"/>
          <p:cNvSpPr>
            <a:spLocks noGrp="1" noChangeArrowheads="1"/>
          </p:cNvSpPr>
          <p:nvPr>
            <p:ph type="ftr" sz="quarter" idx="11"/>
          </p:nvPr>
        </p:nvSpPr>
        <p:spPr>
          <a:ln/>
        </p:spPr>
        <p:txBody>
          <a:bodyPr/>
          <a:lstStyle>
            <a:lvl1pPr>
              <a:defRPr>
                <a:latin typeface="Arial"/>
              </a:defRPr>
            </a:lvl1pPr>
          </a:lstStyle>
          <a:p>
            <a:pPr>
              <a:defRPr/>
            </a:pPr>
            <a:r>
              <a:rPr lang="en-US"/>
              <a:t>Artificial Vision</a:t>
            </a: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BA6277A7-7A63-482C-8D9A-9D5CD98C551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8195"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a:defRPr>
            </a:lvl1pPr>
          </a:lstStyle>
          <a:p>
            <a:pPr fontAlgn="base">
              <a:spcBef>
                <a:spcPct val="0"/>
              </a:spcBef>
              <a:spcAft>
                <a:spcPct val="0"/>
              </a:spcAft>
              <a:defRPr/>
            </a:pPr>
            <a:fld id="{CE631723-5128-BF4D-88FB-CCE1575DA300}" type="datetime10">
              <a:rPr lang="en-US" b="1" smtClean="0"/>
              <a:t>23:38</a:t>
            </a:fld>
            <a:endParaRPr lang="en-US" b="1"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Calibri"/>
              </a:defRPr>
            </a:lvl1pPr>
          </a:lstStyle>
          <a:p>
            <a:pPr fontAlgn="base">
              <a:spcBef>
                <a:spcPct val="0"/>
              </a:spcBef>
              <a:spcAft>
                <a:spcPct val="0"/>
              </a:spcAft>
              <a:defRPr/>
            </a:pPr>
            <a:r>
              <a:rPr lang="en-US" b="1">
                <a:latin typeface="Arial"/>
              </a:rPr>
              <a:t>Artificial Vision</a:t>
            </a:r>
            <a:endParaRPr lang="en-US" b="1" dirty="0">
              <a:latin typeface="Aria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a:defRPr>
            </a:lvl1pPr>
          </a:lstStyle>
          <a:p>
            <a:pPr fontAlgn="base">
              <a:spcBef>
                <a:spcPct val="0"/>
              </a:spcBef>
              <a:spcAft>
                <a:spcPct val="0"/>
              </a:spcAft>
              <a:defRPr/>
            </a:pPr>
            <a:fld id="{90093672-493E-4446-A66E-6DF1E010E3D0}" type="slidenum">
              <a:rPr lang="en-US" b="1" smtClean="0"/>
              <a:pPr fontAlgn="base">
                <a:spcBef>
                  <a:spcPct val="0"/>
                </a:spcBef>
                <a:spcAft>
                  <a:spcPct val="0"/>
                </a:spcAft>
                <a:defRPr/>
              </a:pPr>
              <a:t>‹#›</a:t>
            </a:fld>
            <a:endParaRPr lang="en-US" b="1" dirty="0"/>
          </a:p>
        </p:txBody>
      </p:sp>
      <p:cxnSp>
        <p:nvCxnSpPr>
          <p:cNvPr id="7" name="Conector recto 6"/>
          <p:cNvCxnSpPr/>
          <p:nvPr userDrawn="1"/>
        </p:nvCxnSpPr>
        <p:spPr>
          <a:xfrm>
            <a:off x="0" y="914400"/>
            <a:ext cx="9296400" cy="0"/>
          </a:xfrm>
          <a:prstGeom prst="line">
            <a:avLst/>
          </a:prstGeom>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hdr="0"/>
  <p:txStyles>
    <p:titleStyle>
      <a:lvl1pPr algn="ctr" rtl="0" eaLnBrk="0" fontAlgn="base" hangingPunct="0">
        <a:spcBef>
          <a:spcPct val="0"/>
        </a:spcBef>
        <a:spcAft>
          <a:spcPct val="0"/>
        </a:spcAft>
        <a:defRPr sz="4400">
          <a:solidFill>
            <a:schemeClr val="tx2"/>
          </a:solidFill>
          <a:latin typeface="Arial"/>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Arial"/>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a:defRPr>
      </a:lvl2pPr>
      <a:lvl3pPr marL="1143000" indent="-228600" algn="l" rtl="0" eaLnBrk="0" fontAlgn="base" hangingPunct="0">
        <a:spcBef>
          <a:spcPct val="20000"/>
        </a:spcBef>
        <a:spcAft>
          <a:spcPct val="0"/>
        </a:spcAft>
        <a:buChar char="•"/>
        <a:defRPr sz="2400">
          <a:solidFill>
            <a:schemeClr val="tx1"/>
          </a:solidFill>
          <a:latin typeface="Arial"/>
        </a:defRPr>
      </a:lvl3pPr>
      <a:lvl4pPr marL="1600200" indent="-228600" algn="l" rtl="0" eaLnBrk="0" fontAlgn="base" hangingPunct="0">
        <a:spcBef>
          <a:spcPct val="20000"/>
        </a:spcBef>
        <a:spcAft>
          <a:spcPct val="0"/>
        </a:spcAft>
        <a:buChar char="–"/>
        <a:defRPr sz="2000">
          <a:solidFill>
            <a:schemeClr val="tx1"/>
          </a:solidFill>
          <a:latin typeface="Arial"/>
        </a:defRPr>
      </a:lvl4pPr>
      <a:lvl5pPr marL="2057400" indent="-228600" algn="l" rtl="0" eaLnBrk="0" fontAlgn="base" hangingPunct="0">
        <a:spcBef>
          <a:spcPct val="20000"/>
        </a:spcBef>
        <a:spcAft>
          <a:spcPct val="0"/>
        </a:spcAft>
        <a:buChar char="»"/>
        <a:defRPr sz="2000">
          <a:solidFill>
            <a:schemeClr val="tx1"/>
          </a:solidFill>
          <a:latin typeface="Arial"/>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s-ES_tradnl" dirty="0"/>
              <a:t>Clic para editar título</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latin typeface="Arial"/>
              </a:defRPr>
            </a:lvl1pPr>
          </a:lstStyle>
          <a:p>
            <a:pPr fontAlgn="base">
              <a:spcBef>
                <a:spcPct val="0"/>
              </a:spcBef>
              <a:spcAft>
                <a:spcPct val="0"/>
              </a:spcAft>
              <a:defRPr/>
            </a:pPr>
            <a:fld id="{1B28347F-78BC-9E42-8D0D-F70B4CFE3D99}" type="datetime10">
              <a:rPr lang="en-US" b="1" smtClean="0"/>
              <a:t>23:38</a:t>
            </a:fld>
            <a:endParaRPr lang="en-US" b="1"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latin typeface="Calibri"/>
              </a:defRPr>
            </a:lvl1pPr>
          </a:lstStyle>
          <a:p>
            <a:pPr fontAlgn="base">
              <a:spcBef>
                <a:spcPct val="0"/>
              </a:spcBef>
              <a:spcAft>
                <a:spcPct val="0"/>
              </a:spcAft>
              <a:defRPr/>
            </a:pPr>
            <a:r>
              <a:rPr lang="en-US" b="1">
                <a:latin typeface="Arial"/>
              </a:rPr>
              <a:t>Artificial Vision</a:t>
            </a:r>
            <a:endParaRPr lang="en-US" b="1" dirty="0">
              <a:latin typeface="Arial"/>
            </a:endParaRP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latin typeface="Arial"/>
              </a:defRPr>
            </a:lvl1pPr>
          </a:lstStyle>
          <a:p>
            <a:pPr fontAlgn="base">
              <a:spcBef>
                <a:spcPct val="0"/>
              </a:spcBef>
              <a:spcAft>
                <a:spcPct val="0"/>
              </a:spcAft>
              <a:defRPr/>
            </a:pPr>
            <a:fld id="{9E5B41F3-CEEA-4086-AF34-BFEEBE44A07E}" type="slidenum">
              <a:rPr lang="en-US" smtClean="0"/>
              <a:pPr fontAlgn="base">
                <a:spcBef>
                  <a:spcPct val="0"/>
                </a:spcBef>
                <a:spcAft>
                  <a:spcPct val="0"/>
                </a:spcAft>
                <a:defRPr/>
              </a:pPr>
              <a:t>‹#›</a:t>
            </a:fld>
            <a:endParaRPr lang="en-US" dirty="0"/>
          </a:p>
        </p:txBody>
      </p:sp>
    </p:spTree>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hf hdr="0"/>
  <p:txStyles>
    <p:titleStyle>
      <a:lvl1pPr algn="l" defTabSz="914400" rtl="0" eaLnBrk="1" latinLnBrk="0" hangingPunct="1">
        <a:spcBef>
          <a:spcPct val="0"/>
        </a:spcBef>
        <a:buNone/>
        <a:defRPr sz="4000" kern="1200" spc="-100" baseline="0">
          <a:solidFill>
            <a:schemeClr val="tx2"/>
          </a:solidFill>
          <a:latin typeface="Arial"/>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Arial"/>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Arial"/>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Arial"/>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Arial"/>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Arial"/>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www.rocketspace.com/corporate-innovation/5-breakthrough-computer-vision-startups-to-watch-in-2019" TargetMode="External"/><Relationship Id="rId2" Type="http://schemas.openxmlformats.org/officeDocument/2006/relationships/image" Target="../media/image7.png"/><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hyperlink" Target="http://www.gotdice.com/graphics/dice.gif"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0.wm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png"/><Relationship Id="rId3" Type="http://schemas.microsoft.com/office/2007/relationships/media" Target="file://localhost/Users/robfergus/teaching/Computer%2520Vision/movies/final.1.t.m1v" TargetMode="External"/><Relationship Id="rId7" Type="http://schemas.openxmlformats.org/officeDocument/2006/relationships/image" Target="../media/image36.jpeg"/><Relationship Id="rId12" Type="http://schemas.openxmlformats.org/officeDocument/2006/relationships/image" Target="../media/image41.png"/><Relationship Id="rId2" Type="http://schemas.openxmlformats.org/officeDocument/2006/relationships/video" Target="file://localhost/Users/robfergus/teaching/Computer%2520Vision/movies/final.1.m1v" TargetMode="External"/><Relationship Id="rId1" Type="http://schemas.microsoft.com/office/2007/relationships/media" Target="file://localhost/Users/robfergus/teaching/Computer%2520Vision/movies/final.1.m1v" TargetMode="External"/><Relationship Id="rId6" Type="http://schemas.openxmlformats.org/officeDocument/2006/relationships/notesSlide" Target="../notesSlides/notesSlide13.xml"/><Relationship Id="rId11" Type="http://schemas.openxmlformats.org/officeDocument/2006/relationships/image" Target="../media/image40.jpeg"/><Relationship Id="rId5" Type="http://schemas.openxmlformats.org/officeDocument/2006/relationships/slideLayout" Target="../slideLayouts/slideLayout15.xml"/><Relationship Id="rId10" Type="http://schemas.openxmlformats.org/officeDocument/2006/relationships/image" Target="../media/image39.jpeg"/><Relationship Id="rId4" Type="http://schemas.openxmlformats.org/officeDocument/2006/relationships/video" Target="file://localhost/Users/robfergus/teaching/Computer%2520Vision/movies/final.1.t.m1v" TargetMode="External"/><Relationship Id="rId9" Type="http://schemas.openxmlformats.org/officeDocument/2006/relationships/image" Target="../media/image3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tiff"/><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59.jpe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people.w3.org/rishida/photos/html/slides/0311-beijing1_031111_035240+8_beijing_e031124.jpg.html" TargetMode="Externa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people.w3.org/rishida/photos/html/slides/0311-beijing1_031111_035240+8_beijing_e031124.jpg.html" TargetMode="Externa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people.w3.org/rishida/photos/html/slides/0311-beijing1_031111_035240+8_beijing_e031124.jpg.html" TargetMode="Externa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people.w3.org/rishida/photos/html/slides/0311-beijing1_031111_035240+8_beijing_e031124.jpg.html" TargetMode="Externa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people.w3.org/rishida/photos/html/slides/0311-beijing1_031111_035240+8_beijing_e031124.jpg.html" TargetMode="Externa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people.w3.org/rishida/photos/html/slides/0311-beijing1_031111_035240+8_beijing_e031124.jpg.html" TargetMode="Externa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4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0.xml"/><Relationship Id="rId7" Type="http://schemas.openxmlformats.org/officeDocument/2006/relationships/image" Target="../media/image79.wmf"/><Relationship Id="rId12" Type="http://schemas.openxmlformats.org/officeDocument/2006/relationships/oleObject" Target="../embeddings/oleObject5.bin"/><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81.png"/><Relationship Id="rId5" Type="http://schemas.openxmlformats.org/officeDocument/2006/relationships/image" Target="../media/image78.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web.mit.edu/bcs/sinha/papers/clinton_gore_nature.gif"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www.ritsumei.ac.jp/~akitaoka/saishin-e.html"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hyperlink" Target="https://angel.co/computer-vision"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image" Target="../media/image99.jpeg"/><Relationship Id="rId18" Type="http://schemas.openxmlformats.org/officeDocument/2006/relationships/hyperlink" Target="http://www.picsearch.com/" TargetMode="External"/><Relationship Id="rId3" Type="http://schemas.openxmlformats.org/officeDocument/2006/relationships/image" Target="../media/image89.jpeg"/><Relationship Id="rId21" Type="http://schemas.openxmlformats.org/officeDocument/2006/relationships/image" Target="../media/image106.jpeg"/><Relationship Id="rId7" Type="http://schemas.openxmlformats.org/officeDocument/2006/relationships/image" Target="../media/image93.jpeg"/><Relationship Id="rId12" Type="http://schemas.openxmlformats.org/officeDocument/2006/relationships/image" Target="../media/image98.jpeg"/><Relationship Id="rId17" Type="http://schemas.openxmlformats.org/officeDocument/2006/relationships/image" Target="../media/image103.png"/><Relationship Id="rId2" Type="http://schemas.openxmlformats.org/officeDocument/2006/relationships/notesSlide" Target="../notesSlides/notesSlide29.xml"/><Relationship Id="rId16" Type="http://schemas.openxmlformats.org/officeDocument/2006/relationships/image" Target="../media/image102.jpeg"/><Relationship Id="rId20" Type="http://schemas.openxmlformats.org/officeDocument/2006/relationships/image" Target="../media/image105.png"/><Relationship Id="rId1" Type="http://schemas.openxmlformats.org/officeDocument/2006/relationships/slideLayout" Target="../slideLayouts/slideLayout13.xml"/><Relationship Id="rId6" Type="http://schemas.openxmlformats.org/officeDocument/2006/relationships/image" Target="../media/image92.jpeg"/><Relationship Id="rId11" Type="http://schemas.openxmlformats.org/officeDocument/2006/relationships/image" Target="../media/image97.jpeg"/><Relationship Id="rId5" Type="http://schemas.openxmlformats.org/officeDocument/2006/relationships/image" Target="../media/image91.jpeg"/><Relationship Id="rId15" Type="http://schemas.openxmlformats.org/officeDocument/2006/relationships/image" Target="../media/image101.jpeg"/><Relationship Id="rId10" Type="http://schemas.openxmlformats.org/officeDocument/2006/relationships/image" Target="../media/image96.jpeg"/><Relationship Id="rId19" Type="http://schemas.openxmlformats.org/officeDocument/2006/relationships/image" Target="../media/image104.png"/><Relationship Id="rId4" Type="http://schemas.openxmlformats.org/officeDocument/2006/relationships/image" Target="../media/image90.jpeg"/><Relationship Id="rId9" Type="http://schemas.openxmlformats.org/officeDocument/2006/relationships/image" Target="../media/image95.jpeg"/><Relationship Id="rId14" Type="http://schemas.openxmlformats.org/officeDocument/2006/relationships/image" Target="../media/image100.jpeg"/><Relationship Id="rId22" Type="http://schemas.openxmlformats.org/officeDocument/2006/relationships/image" Target="../media/image107.jpeg"/></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www.youtube.com/watch?v=BmkA1ZsG2P4"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hyperlink" Target="http://machinelearningmastery.com/inspirational-applications-deep-learning/" TargetMode="External"/><Relationship Id="rId1" Type="http://schemas.openxmlformats.org/officeDocument/2006/relationships/slideLayout" Target="../slideLayouts/slideLayout1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hyperlink" Target="https://www.youtube.com/watch?v=aKSILzbAqJs"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s://www.youtube.com/watch?v=1F5ICP9SYLU" TargetMode="External"/><Relationship Id="rId3" Type="http://schemas.openxmlformats.org/officeDocument/2006/relationships/image" Target="../media/image113.jpeg"/><Relationship Id="rId7"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jpeg"/><Relationship Id="rId9" Type="http://schemas.openxmlformats.org/officeDocument/2006/relationships/image" Target="../media/image118.png"/></Relationships>
</file>

<file path=ppt/slides/_rels/slide6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8" Type="http://schemas.openxmlformats.org/officeDocument/2006/relationships/image" Target="../media/image126.emf"/><Relationship Id="rId3" Type="http://schemas.openxmlformats.org/officeDocument/2006/relationships/image" Target="../media/image121.jpeg"/><Relationship Id="rId7" Type="http://schemas.openxmlformats.org/officeDocument/2006/relationships/image" Target="../media/image125.jpeg"/><Relationship Id="rId12" Type="http://schemas.openxmlformats.org/officeDocument/2006/relationships/image" Target="/Cvcnt/TITI/Juanjo/Plan%20Quadriennal/Presentar/Ima&#769;genes/cara2.gif" TargetMode="External"/><Relationship Id="rId2" Type="http://schemas.openxmlformats.org/officeDocument/2006/relationships/image" Target="../media/image120.jpeg"/><Relationship Id="rId1" Type="http://schemas.openxmlformats.org/officeDocument/2006/relationships/slideLayout" Target="../slideLayouts/slideLayout13.xml"/><Relationship Id="rId6" Type="http://schemas.openxmlformats.org/officeDocument/2006/relationships/image" Target="../media/image124.jpeg"/><Relationship Id="rId11" Type="http://schemas.openxmlformats.org/officeDocument/2006/relationships/image" Target="../media/image129.png"/><Relationship Id="rId5" Type="http://schemas.openxmlformats.org/officeDocument/2006/relationships/image" Target="../media/image123.jpeg"/><Relationship Id="rId10" Type="http://schemas.openxmlformats.org/officeDocument/2006/relationships/image" Target="../media/image128.jpeg"/><Relationship Id="rId4" Type="http://schemas.openxmlformats.org/officeDocument/2006/relationships/image" Target="../media/image122.jpeg"/><Relationship Id="rId9" Type="http://schemas.openxmlformats.org/officeDocument/2006/relationships/image" Target="../media/image127.jpeg"/></Relationships>
</file>

<file path=ppt/slides/_rels/slide64.xml.rels><?xml version="1.0" encoding="UTF-8" standalone="yes"?>
<Relationships xmlns="http://schemas.openxmlformats.org/package/2006/relationships"><Relationship Id="rId8" Type="http://schemas.openxmlformats.org/officeDocument/2006/relationships/image" Target="../media/image134.jpeg"/><Relationship Id="rId3" Type="http://schemas.openxmlformats.org/officeDocument/2006/relationships/slideLayout" Target="../slideLayouts/slideLayout13.xml"/><Relationship Id="rId7" Type="http://schemas.openxmlformats.org/officeDocument/2006/relationships/image" Target="../media/image133.gif"/><Relationship Id="rId12" Type="http://schemas.openxmlformats.org/officeDocument/2006/relationships/image" Target="../media/image137.png"/><Relationship Id="rId2" Type="http://schemas.openxmlformats.org/officeDocument/2006/relationships/video" Target="file://localhost/D:/Computer%2520Vision/metro.wmv" TargetMode="External"/><Relationship Id="rId1" Type="http://schemas.microsoft.com/office/2007/relationships/media" Target="file://localhost/D:/Computer%2520Vision/metro.wmv" TargetMode="External"/><Relationship Id="rId6" Type="http://schemas.openxmlformats.org/officeDocument/2006/relationships/image" Target="../media/image132.jpeg"/><Relationship Id="rId11" Type="http://schemas.openxmlformats.org/officeDocument/2006/relationships/hyperlink" Target="http://www.computervisiononline.com/blog/i-see-you-no-really-see-you" TargetMode="External"/><Relationship Id="rId5" Type="http://schemas.openxmlformats.org/officeDocument/2006/relationships/image" Target="../media/image131.jpeg"/><Relationship Id="rId10" Type="http://schemas.openxmlformats.org/officeDocument/2006/relationships/image" Target="../media/image136.jpeg"/><Relationship Id="rId4" Type="http://schemas.openxmlformats.org/officeDocument/2006/relationships/image" Target="../media/image130.jpeg"/><Relationship Id="rId9" Type="http://schemas.openxmlformats.org/officeDocument/2006/relationships/image" Target="../media/image135.jpeg"/></Relationships>
</file>

<file path=ppt/slides/_rels/slide65.xml.rels><?xml version="1.0" encoding="UTF-8" standalone="yes"?>
<Relationships xmlns="http://schemas.openxmlformats.org/package/2006/relationships"><Relationship Id="rId8" Type="http://schemas.openxmlformats.org/officeDocument/2006/relationships/image" Target="../media/image142.jpeg"/><Relationship Id="rId13" Type="http://schemas.openxmlformats.org/officeDocument/2006/relationships/image" Target="../media/image146.jpeg"/><Relationship Id="rId3" Type="http://schemas.openxmlformats.org/officeDocument/2006/relationships/slideLayout" Target="../slideLayouts/slideLayout13.xml"/><Relationship Id="rId7" Type="http://schemas.openxmlformats.org/officeDocument/2006/relationships/image" Target="../media/image141.jpeg"/><Relationship Id="rId12" Type="http://schemas.openxmlformats.org/officeDocument/2006/relationships/hyperlink" Target="http://www.portraitprofessional.com/?gclid=COOL87X95LkCFaTLtAodMF4AoQ" TargetMode="External"/><Relationship Id="rId2" Type="http://schemas.openxmlformats.org/officeDocument/2006/relationships/video" Target="file://localhost/srvfile/presentacions/LAST%2520PRESENTATION/Videos/Photosynth.wmv" TargetMode="External"/><Relationship Id="rId1" Type="http://schemas.microsoft.com/office/2007/relationships/media" Target="file://localhost/srvfile/presentacions/LAST%2520PRESENTATION/Videos/Photosynth.wmv" TargetMode="External"/><Relationship Id="rId6" Type="http://schemas.openxmlformats.org/officeDocument/2006/relationships/image" Target="../media/image140.jpeg"/><Relationship Id="rId11" Type="http://schemas.openxmlformats.org/officeDocument/2006/relationships/image" Target="../media/image145.jpeg"/><Relationship Id="rId5" Type="http://schemas.openxmlformats.org/officeDocument/2006/relationships/image" Target="../media/image139.jpeg"/><Relationship Id="rId10" Type="http://schemas.openxmlformats.org/officeDocument/2006/relationships/image" Target="../media/image144.jpeg"/><Relationship Id="rId4" Type="http://schemas.openxmlformats.org/officeDocument/2006/relationships/image" Target="../media/image138.jpeg"/><Relationship Id="rId9" Type="http://schemas.openxmlformats.org/officeDocument/2006/relationships/image" Target="../media/image143.jpeg"/><Relationship Id="rId14" Type="http://schemas.openxmlformats.org/officeDocument/2006/relationships/image" Target="../media/image147.jpeg"/></Relationships>
</file>

<file path=ppt/slides/_rels/slide6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slideLayout" Target="../slideLayouts/slideLayout13.xml"/><Relationship Id="rId7" Type="http://schemas.openxmlformats.org/officeDocument/2006/relationships/image" Target="../media/image151.png"/><Relationship Id="rId2" Type="http://schemas.openxmlformats.org/officeDocument/2006/relationships/video" Target="file://localhost/C:/Users/think/Desktop/cvc/Projectes/Videos/futbol(20seg).WMV" TargetMode="External"/><Relationship Id="rId1" Type="http://schemas.microsoft.com/office/2007/relationships/media" Target="file://localhost/C:/Users/think/Desktop/cvc/Projectes/Videos/futbol(20seg).WMV" TargetMode="Externa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jpeg"/><Relationship Id="rId4" Type="http://schemas.openxmlformats.org/officeDocument/2006/relationships/image" Target="../media/image148.png"/><Relationship Id="rId9" Type="http://schemas.openxmlformats.org/officeDocument/2006/relationships/image" Target="../media/image153.jpeg"/></Relationships>
</file>

<file path=ppt/slides/_rels/slide67.xml.rels><?xml version="1.0" encoding="UTF-8" standalone="yes"?>
<Relationships xmlns="http://schemas.openxmlformats.org/package/2006/relationships"><Relationship Id="rId8" Type="http://schemas.openxmlformats.org/officeDocument/2006/relationships/image" Target="../media/image160.jpeg"/><Relationship Id="rId3" Type="http://schemas.openxmlformats.org/officeDocument/2006/relationships/oleObject" Target="../embeddings/oleObject6.bin"/><Relationship Id="rId7" Type="http://schemas.openxmlformats.org/officeDocument/2006/relationships/image" Target="../media/image159.jpeg"/><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158.jpeg"/><Relationship Id="rId11" Type="http://schemas.openxmlformats.org/officeDocument/2006/relationships/image" Target="../media/image163.png"/><Relationship Id="rId5" Type="http://schemas.openxmlformats.org/officeDocument/2006/relationships/image" Target="../media/image157.jpeg"/><Relationship Id="rId10" Type="http://schemas.openxmlformats.org/officeDocument/2006/relationships/image" Target="../media/image162.jpeg"/><Relationship Id="rId4" Type="http://schemas.openxmlformats.org/officeDocument/2006/relationships/image" Target="../media/image156.png"/><Relationship Id="rId9" Type="http://schemas.openxmlformats.org/officeDocument/2006/relationships/image" Target="../media/image161.jpeg"/></Relationships>
</file>

<file path=ppt/slides/_rels/slide68.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wmf"/><Relationship Id="rId7" Type="http://schemas.openxmlformats.org/officeDocument/2006/relationships/image" Target="../media/image169.jpeg"/><Relationship Id="rId2" Type="http://schemas.openxmlformats.org/officeDocument/2006/relationships/image" Target="../media/image164.wmf"/><Relationship Id="rId1" Type="http://schemas.openxmlformats.org/officeDocument/2006/relationships/slideLayout" Target="../slideLayouts/slideLayout18.xml"/><Relationship Id="rId6" Type="http://schemas.openxmlformats.org/officeDocument/2006/relationships/image" Target="../media/image168.png"/><Relationship Id="rId11" Type="http://schemas.openxmlformats.org/officeDocument/2006/relationships/image" Target="../media/image173.wmf"/><Relationship Id="rId5" Type="http://schemas.openxmlformats.org/officeDocument/2006/relationships/image" Target="../media/image167.wmf"/><Relationship Id="rId10" Type="http://schemas.openxmlformats.org/officeDocument/2006/relationships/image" Target="../media/image172.png"/><Relationship Id="rId4" Type="http://schemas.openxmlformats.org/officeDocument/2006/relationships/image" Target="../media/image166.wmf"/><Relationship Id="rId9" Type="http://schemas.openxmlformats.org/officeDocument/2006/relationships/image" Target="../media/image171.png"/></Relationships>
</file>

<file path=ppt/slides/_rels/slide69.xml.rels><?xml version="1.0" encoding="UTF-8" standalone="yes"?>
<Relationships xmlns="http://schemas.openxmlformats.org/package/2006/relationships"><Relationship Id="rId8" Type="http://schemas.openxmlformats.org/officeDocument/2006/relationships/hyperlink" Target="http://www.picsearch.com/" TargetMode="External"/><Relationship Id="rId13" Type="http://schemas.openxmlformats.org/officeDocument/2006/relationships/image" Target="../media/image180.png"/><Relationship Id="rId3" Type="http://schemas.openxmlformats.org/officeDocument/2006/relationships/image" Target="../media/image174.png"/><Relationship Id="rId7" Type="http://schemas.openxmlformats.org/officeDocument/2006/relationships/image" Target="../media/image177.png"/><Relationship Id="rId12" Type="http://schemas.openxmlformats.org/officeDocument/2006/relationships/image" Target="../media/image179.png"/><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176.png"/><Relationship Id="rId11" Type="http://schemas.openxmlformats.org/officeDocument/2006/relationships/image" Target="../media/image103.png"/><Relationship Id="rId5" Type="http://schemas.openxmlformats.org/officeDocument/2006/relationships/hyperlink" Target="http://av.rds.yahoo.com/_ylt=A9ibyK4d.QpFu5UA7EFuCqMX;_ylu=X3oDMTBvcjFrYm5wBHBndANhdl9pbWdfaG9tZQRzZWMDbG9nbw--/SIG=11d79a3nr/EXP=1158433437/**http:/www.altavista.com/" TargetMode="External"/><Relationship Id="rId10" Type="http://schemas.openxmlformats.org/officeDocument/2006/relationships/image" Target="../media/image178.png"/><Relationship Id="rId4" Type="http://schemas.openxmlformats.org/officeDocument/2006/relationships/image" Target="../media/image175.png"/><Relationship Id="rId9" Type="http://schemas.openxmlformats.org/officeDocument/2006/relationships/image" Target="../media/image10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13.xml"/><Relationship Id="rId5" Type="http://schemas.openxmlformats.org/officeDocument/2006/relationships/image" Target="../media/image184.jpeg"/><Relationship Id="rId4" Type="http://schemas.openxmlformats.org/officeDocument/2006/relationships/image" Target="../media/image183.jpeg"/></Relationships>
</file>

<file path=ppt/slides/_rels/slide71.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5.png"/><Relationship Id="rId7" Type="http://schemas.openxmlformats.org/officeDocument/2006/relationships/image" Target="../media/image187.png"/><Relationship Id="rId2" Type="http://schemas.openxmlformats.org/officeDocument/2006/relationships/hyperlink" Target="https://www.segre.com/es/noticias/panorama/2021/09/14/microsoft_abre_barcelona_centro_investigacion_146348_1106.html" TargetMode="External"/><Relationship Id="rId1" Type="http://schemas.openxmlformats.org/officeDocument/2006/relationships/slideLayout" Target="../slideLayouts/slideLayout18.xml"/><Relationship Id="rId6" Type="http://schemas.openxmlformats.org/officeDocument/2006/relationships/hyperlink" Target="https://www.metropoliabierta.com/economia/apple-startup-barcelona-vilynx_32489_102.html" TargetMode="External"/><Relationship Id="rId5" Type="http://schemas.openxmlformats.org/officeDocument/2006/relationships/image" Target="../media/image186.png"/><Relationship Id="rId4" Type="http://schemas.openxmlformats.org/officeDocument/2006/relationships/hyperlink" Target="https://www.metropoliabierta.com/economia/apple-barcelona-hub-inteligencia-artificial_32957_102.html" TargetMode="External"/><Relationship Id="rId9" Type="http://schemas.openxmlformats.org/officeDocument/2006/relationships/image" Target="../media/image189.png"/></Relationships>
</file>

<file path=ppt/slides/_rels/slide72.xml.rels><?xml version="1.0" encoding="UTF-8" standalone="yes"?>
<Relationships xmlns="http://schemas.openxmlformats.org/package/2006/relationships"><Relationship Id="rId3" Type="http://schemas.openxmlformats.org/officeDocument/2006/relationships/image" Target="../media/image191.tiff"/><Relationship Id="rId2" Type="http://schemas.openxmlformats.org/officeDocument/2006/relationships/image" Target="../media/image190.tiff"/><Relationship Id="rId1" Type="http://schemas.openxmlformats.org/officeDocument/2006/relationships/slideLayout" Target="../slideLayouts/slideLayout15.xml"/><Relationship Id="rId4" Type="http://schemas.openxmlformats.org/officeDocument/2006/relationships/image" Target="../media/image19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a:xfrm>
            <a:off x="685800" y="1071546"/>
            <a:ext cx="7772400" cy="1824054"/>
          </a:xfr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s-ES_tradnl" sz="3200" b="1" dirty="0" err="1">
                <a:ln w="12700">
                  <a:noFill/>
                  <a:prstDash val="solid"/>
                </a:ln>
                <a:solidFill>
                  <a:schemeClr val="accent6"/>
                </a:solidFill>
                <a:effectLst>
                  <a:outerShdw blurRad="41275" dist="20320" dir="1800000" algn="tl" rotWithShape="0">
                    <a:srgbClr val="000000">
                      <a:alpha val="40000"/>
                    </a:srgbClr>
                  </a:outerShdw>
                </a:effectLst>
              </a:rPr>
              <a:t>Computational</a:t>
            </a:r>
            <a:r>
              <a:rPr lang="es-ES_tradnl" sz="3200" b="1" dirty="0">
                <a:ln w="12700">
                  <a:noFill/>
                  <a:prstDash val="solid"/>
                </a:ln>
                <a:solidFill>
                  <a:schemeClr val="accent6"/>
                </a:solidFill>
                <a:effectLst>
                  <a:outerShdw blurRad="41275" dist="20320" dir="1800000" algn="tl" rotWithShape="0">
                    <a:srgbClr val="000000">
                      <a:alpha val="40000"/>
                    </a:srgbClr>
                  </a:outerShdw>
                </a:effectLst>
              </a:rPr>
              <a:t> </a:t>
            </a:r>
            <a:r>
              <a:rPr lang="es-ES_tradnl" sz="3200" b="1" dirty="0" err="1">
                <a:ln w="12700">
                  <a:noFill/>
                  <a:prstDash val="solid"/>
                </a:ln>
                <a:solidFill>
                  <a:schemeClr val="accent6"/>
                </a:solidFill>
                <a:effectLst>
                  <a:outerShdw blurRad="41275" dist="20320" dir="1800000" algn="tl" rotWithShape="0">
                    <a:srgbClr val="000000">
                      <a:alpha val="40000"/>
                    </a:srgbClr>
                  </a:outerShdw>
                </a:effectLst>
              </a:rPr>
              <a:t>vision</a:t>
            </a:r>
            <a:r>
              <a:rPr lang="es-ES_tradnl" sz="3200" b="1" dirty="0">
                <a:ln w="12700">
                  <a:noFill/>
                  <a:prstDash val="solid"/>
                </a:ln>
                <a:solidFill>
                  <a:schemeClr val="accent6"/>
                </a:solidFill>
                <a:effectLst>
                  <a:outerShdw blurRad="41275" dist="20320" dir="1800000" algn="tl" rotWithShape="0">
                    <a:srgbClr val="000000">
                      <a:alpha val="40000"/>
                    </a:srgbClr>
                  </a:outerShdw>
                </a:effectLst>
              </a:rPr>
              <a:t>:</a:t>
            </a:r>
            <a:br>
              <a:rPr lang="es-ES_tradnl" sz="3200" b="1" dirty="0">
                <a:ln w="12700">
                  <a:noFill/>
                  <a:prstDash val="solid"/>
                </a:ln>
                <a:solidFill>
                  <a:schemeClr val="accent6"/>
                </a:solidFill>
                <a:effectLst>
                  <a:outerShdw blurRad="41275" dist="20320" dir="1800000" algn="tl" rotWithShape="0">
                    <a:srgbClr val="000000">
                      <a:alpha val="40000"/>
                    </a:srgbClr>
                  </a:outerShdw>
                </a:effectLst>
              </a:rPr>
            </a:br>
            <a:r>
              <a:rPr lang="es-ES_tradnl" sz="3200" b="1" dirty="0">
                <a:ln w="12700">
                  <a:noFill/>
                  <a:prstDash val="solid"/>
                </a:ln>
                <a:solidFill>
                  <a:schemeClr val="accent6"/>
                </a:solidFill>
                <a:effectLst>
                  <a:outerShdw blurRad="41275" dist="20320" dir="1800000" algn="tl" rotWithShape="0">
                    <a:srgbClr val="000000">
                      <a:alpha val="40000"/>
                    </a:srgbClr>
                  </a:outerShdw>
                </a:effectLst>
              </a:rPr>
              <a:t> </a:t>
            </a:r>
            <a:br>
              <a:rPr lang="es-ES_tradnl" sz="3200" b="1" dirty="0">
                <a:ln w="12700">
                  <a:noFill/>
                  <a:prstDash val="solid"/>
                </a:ln>
                <a:solidFill>
                  <a:schemeClr val="accent6"/>
                </a:solidFill>
                <a:effectLst>
                  <a:outerShdw blurRad="41275" dist="20320" dir="1800000" algn="tl" rotWithShape="0">
                    <a:srgbClr val="000000">
                      <a:alpha val="40000"/>
                    </a:srgbClr>
                  </a:outerShdw>
                </a:effectLst>
              </a:rPr>
            </a:br>
            <a:r>
              <a:rPr lang="es-ES_tradnl" sz="3200" dirty="0" err="1">
                <a:ln w="12700">
                  <a:noFill/>
                  <a:prstDash val="solid"/>
                </a:ln>
                <a:solidFill>
                  <a:schemeClr val="accent6"/>
                </a:solidFill>
                <a:effectLst>
                  <a:outerShdw blurRad="41275" dist="20320" dir="1800000" algn="tl" rotWithShape="0">
                    <a:srgbClr val="000000">
                      <a:alpha val="40000"/>
                    </a:srgbClr>
                  </a:outerShdw>
                </a:effectLst>
              </a:rPr>
              <a:t>INTROduction</a:t>
            </a:r>
            <a:endParaRPr lang="en-GB" sz="3200" dirty="0">
              <a:ln w="12700">
                <a:noFill/>
                <a:prstDash val="solid"/>
              </a:ln>
              <a:solidFill>
                <a:schemeClr val="accent6"/>
              </a:solidFill>
              <a:effectLst>
                <a:outerShdw blurRad="41275" dist="20320" dir="1800000" algn="tl" rotWithShape="0">
                  <a:srgbClr val="000000">
                    <a:alpha val="40000"/>
                  </a:srgbClr>
                </a:outerShdw>
              </a:effectLst>
            </a:endParaRPr>
          </a:p>
        </p:txBody>
      </p:sp>
      <p:pic>
        <p:nvPicPr>
          <p:cNvPr id="6" name="5 Imagen" descr="logo.png"/>
          <p:cNvPicPr>
            <a:picLocks noChangeAspect="1"/>
          </p:cNvPicPr>
          <p:nvPr/>
        </p:nvPicPr>
        <p:blipFill>
          <a:blip r:embed="rId3" cstate="print"/>
          <a:stretch>
            <a:fillRect/>
          </a:stretch>
        </p:blipFill>
        <p:spPr>
          <a:xfrm>
            <a:off x="2890" y="6393031"/>
            <a:ext cx="3654710" cy="456839"/>
          </a:xfrm>
          <a:prstGeom prst="rect">
            <a:avLst/>
          </a:prstGeom>
        </p:spPr>
      </p:pic>
      <p:pic>
        <p:nvPicPr>
          <p:cNvPr id="2" name="Imagen 1"/>
          <p:cNvPicPr>
            <a:picLocks noChangeAspect="1"/>
          </p:cNvPicPr>
          <p:nvPr/>
        </p:nvPicPr>
        <p:blipFill>
          <a:blip r:embed="rId4"/>
          <a:stretch>
            <a:fillRect/>
          </a:stretch>
        </p:blipFill>
        <p:spPr>
          <a:xfrm>
            <a:off x="7586503" y="6400800"/>
            <a:ext cx="1557495" cy="457200"/>
          </a:xfrm>
          <a:prstGeom prst="rect">
            <a:avLst/>
          </a:prstGeom>
        </p:spPr>
      </p:pic>
      <p:sp>
        <p:nvSpPr>
          <p:cNvPr id="3" name="Rectángulo 2"/>
          <p:cNvSpPr/>
          <p:nvPr/>
        </p:nvSpPr>
        <p:spPr>
          <a:xfrm>
            <a:off x="5073855" y="6468227"/>
            <a:ext cx="1351652" cy="369332"/>
          </a:xfrm>
          <a:prstGeom prst="rect">
            <a:avLst/>
          </a:prstGeom>
        </p:spPr>
        <p:txBody>
          <a:bodyPr wrap="none">
            <a:spAutoFit/>
          </a:bodyPr>
          <a:lstStyle/>
          <a:p>
            <a:pPr marL="63500" algn="ctr"/>
            <a:r>
              <a:rPr lang="en-GB" dirty="0">
                <a:solidFill>
                  <a:schemeClr val="tx1">
                    <a:lumMod val="65000"/>
                    <a:lumOff val="35000"/>
                  </a:schemeClr>
                </a:solidFill>
                <a:latin typeface="Arial"/>
              </a:rPr>
              <a:t>2021-2022</a:t>
            </a:r>
            <a:endParaRPr lang="en-GB" sz="1200" dirty="0">
              <a:solidFill>
                <a:schemeClr val="bg1">
                  <a:lumMod val="50000"/>
                </a:schemeClr>
              </a:solidFill>
              <a:latin typeface="Arial"/>
            </a:endParaRPr>
          </a:p>
        </p:txBody>
      </p:sp>
      <p:grpSp>
        <p:nvGrpSpPr>
          <p:cNvPr id="14" name="Group 13"/>
          <p:cNvGrpSpPr>
            <a:grpSpLocks/>
          </p:cNvGrpSpPr>
          <p:nvPr/>
        </p:nvGrpSpPr>
        <p:grpSpPr bwMode="auto">
          <a:xfrm>
            <a:off x="5029200" y="3505200"/>
            <a:ext cx="1628775" cy="2819400"/>
            <a:chOff x="3072" y="1008"/>
            <a:chExt cx="2274" cy="3168"/>
          </a:xfrm>
        </p:grpSpPr>
        <p:pic>
          <p:nvPicPr>
            <p:cNvPr id="15" name="Picture 14" descr="lunch-bagtra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 y="1008"/>
              <a:ext cx="2274" cy="3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4560" y="3072"/>
              <a:ext cx="480"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57591" t="4288" r="29535" b="88853"/>
            <a:stretch>
              <a:fillRect/>
            </a:stretch>
          </p:blipFill>
          <p:spPr bwMode="auto">
            <a:xfrm>
              <a:off x="4224" y="1632"/>
              <a:ext cx="432" cy="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43547" t="38583" r="43579" b="54558"/>
            <a:stretch>
              <a:fillRect/>
            </a:stretch>
          </p:blipFill>
          <p:spPr bwMode="auto">
            <a:xfrm>
              <a:off x="3360" y="3120"/>
              <a:ext cx="432" cy="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ermine"/>
            <p:cNvPicPr>
              <a:picLocks noChangeAspect="1" noChangeArrowheads="1"/>
            </p:cNvPicPr>
            <p:nvPr/>
          </p:nvPicPr>
          <p:blipFill>
            <a:blip r:embed="rId6">
              <a:extLst>
                <a:ext uri="{28A0092B-C50C-407E-A947-70E740481C1C}">
                  <a14:useLocalDpi xmlns:a14="http://schemas.microsoft.com/office/drawing/2010/main" val="0"/>
                </a:ext>
              </a:extLst>
            </a:blip>
            <a:srcRect l="38866" t="15433" r="51772" b="79422"/>
            <a:stretch>
              <a:fillRect/>
            </a:stretch>
          </p:blipFill>
          <p:spPr bwMode="auto">
            <a:xfrm>
              <a:off x="4416" y="2496"/>
              <a:ext cx="38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19" descr="ermine"/>
            <p:cNvPicPr>
              <a:picLocks noChangeAspect="1" noChangeArrowheads="1"/>
            </p:cNvPicPr>
            <p:nvPr/>
          </p:nvPicPr>
          <p:blipFill>
            <a:blip r:embed="rId6">
              <a:extLst>
                <a:ext uri="{28A0092B-C50C-407E-A947-70E740481C1C}">
                  <a14:useLocalDpi xmlns:a14="http://schemas.microsoft.com/office/drawing/2010/main" val="0"/>
                </a:ext>
              </a:extLst>
            </a:blip>
            <a:srcRect l="58762" t="14577" r="31876" b="79422"/>
            <a:stretch>
              <a:fillRect/>
            </a:stretch>
          </p:blipFill>
          <p:spPr bwMode="auto">
            <a:xfrm>
              <a:off x="3840" y="2544"/>
              <a:ext cx="38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0" descr="ermine"/>
            <p:cNvPicPr>
              <a:picLocks noChangeAspect="1" noChangeArrowheads="1"/>
            </p:cNvPicPr>
            <p:nvPr/>
          </p:nvPicPr>
          <p:blipFill>
            <a:blip r:embed="rId6">
              <a:extLst>
                <a:ext uri="{28A0092B-C50C-407E-A947-70E740481C1C}">
                  <a14:useLocalDpi xmlns:a14="http://schemas.microsoft.com/office/drawing/2010/main" val="0"/>
                </a:ext>
              </a:extLst>
            </a:blip>
            <a:srcRect l="56421" t="32582" r="31876" b="62274"/>
            <a:stretch>
              <a:fillRect/>
            </a:stretch>
          </p:blipFill>
          <p:spPr bwMode="auto">
            <a:xfrm>
              <a:off x="4368" y="3600"/>
              <a:ext cx="480"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21" descr="ermine"/>
            <p:cNvPicPr>
              <a:picLocks noChangeAspect="1" noChangeArrowheads="1"/>
            </p:cNvPicPr>
            <p:nvPr/>
          </p:nvPicPr>
          <p:blipFill>
            <a:blip r:embed="rId6">
              <a:extLst>
                <a:ext uri="{28A0092B-C50C-407E-A947-70E740481C1C}">
                  <a14:useLocalDpi xmlns:a14="http://schemas.microsoft.com/office/drawing/2010/main" val="0"/>
                </a:ext>
              </a:extLst>
            </a:blip>
            <a:srcRect l="58762" t="27437" r="31876" b="67418"/>
            <a:stretch>
              <a:fillRect/>
            </a:stretch>
          </p:blipFill>
          <p:spPr bwMode="auto">
            <a:xfrm>
              <a:off x="4512" y="2064"/>
              <a:ext cx="38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22" descr="ermine"/>
            <p:cNvPicPr>
              <a:picLocks noChangeAspect="1" noChangeArrowheads="1"/>
            </p:cNvPicPr>
            <p:nvPr/>
          </p:nvPicPr>
          <p:blipFill>
            <a:blip r:embed="rId6">
              <a:extLst>
                <a:ext uri="{28A0092B-C50C-407E-A947-70E740481C1C}">
                  <a14:useLocalDpi xmlns:a14="http://schemas.microsoft.com/office/drawing/2010/main" val="0"/>
                </a:ext>
              </a:extLst>
            </a:blip>
            <a:srcRect l="59932" t="23151" r="31876" b="71706"/>
            <a:stretch>
              <a:fillRect/>
            </a:stretch>
          </p:blipFill>
          <p:spPr bwMode="auto">
            <a:xfrm>
              <a:off x="4032" y="3024"/>
              <a:ext cx="33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23" descr="ermine"/>
            <p:cNvPicPr>
              <a:picLocks noChangeAspect="1" noChangeArrowheads="1"/>
            </p:cNvPicPr>
            <p:nvPr/>
          </p:nvPicPr>
          <p:blipFill>
            <a:blip r:embed="rId6">
              <a:extLst>
                <a:ext uri="{28A0092B-C50C-407E-A947-70E740481C1C}">
                  <a14:useLocalDpi xmlns:a14="http://schemas.microsoft.com/office/drawing/2010/main" val="0"/>
                </a:ext>
              </a:extLst>
            </a:blip>
            <a:srcRect l="47058" t="24008" r="45920" b="63130"/>
            <a:stretch>
              <a:fillRect/>
            </a:stretch>
          </p:blipFill>
          <p:spPr bwMode="auto">
            <a:xfrm>
              <a:off x="3792" y="1680"/>
              <a:ext cx="288" cy="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24"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3648" y="3552"/>
              <a:ext cx="480"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0" name="Picture 1" descr="C:\Users\Petia\Desktop\1471989_664550936918300_744999917_n.jpg">
            <a:extLst>
              <a:ext uri="{FF2B5EF4-FFF2-40B4-BE49-F238E27FC236}">
                <a16:creationId xmlns:a16="http://schemas.microsoft.com/office/drawing/2014/main" id="{330BF3B3-CE75-0547-A6A6-70A1922C094D}"/>
              </a:ext>
            </a:extLst>
          </p:cNvPr>
          <p:cNvPicPr>
            <a:picLocks noChangeAspect="1" noChangeArrowheads="1"/>
          </p:cNvPicPr>
          <p:nvPr/>
        </p:nvPicPr>
        <p:blipFill>
          <a:blip r:embed="rId7" cstate="print"/>
          <a:srcRect/>
          <a:stretch>
            <a:fillRect/>
          </a:stretch>
        </p:blipFill>
        <p:spPr bwMode="auto">
          <a:xfrm>
            <a:off x="2438400" y="3581400"/>
            <a:ext cx="4038600" cy="2692400"/>
          </a:xfrm>
          <a:prstGeom prst="rect">
            <a:avLst/>
          </a:prstGeom>
          <a:noFill/>
        </p:spPr>
      </p:pic>
      <p:sp>
        <p:nvSpPr>
          <p:cNvPr id="21" name="CuadroTexto 5">
            <a:extLst>
              <a:ext uri="{FF2B5EF4-FFF2-40B4-BE49-F238E27FC236}">
                <a16:creationId xmlns:a16="http://schemas.microsoft.com/office/drawing/2014/main" id="{7F82F4AC-58E6-364C-AE95-ECF6D850CAFB}"/>
              </a:ext>
            </a:extLst>
          </p:cNvPr>
          <p:cNvSpPr txBox="1"/>
          <p:nvPr/>
        </p:nvSpPr>
        <p:spPr>
          <a:xfrm>
            <a:off x="2732089" y="2945969"/>
            <a:ext cx="3258264" cy="369332"/>
          </a:xfrm>
          <a:prstGeom prst="rect">
            <a:avLst/>
          </a:prstGeom>
          <a:noFill/>
        </p:spPr>
        <p:txBody>
          <a:bodyPr wrap="none" rtlCol="0">
            <a:spAutoFit/>
          </a:bodyPr>
          <a:lstStyle/>
          <a:p>
            <a:r>
              <a:rPr lang="en-US" dirty="0">
                <a:latin typeface="Arial"/>
              </a:rPr>
              <a:t>Class 1: Computational Vision</a:t>
            </a:r>
          </a:p>
        </p:txBody>
      </p:sp>
    </p:spTree>
    <p:extLst>
      <p:ext uri="{BB962C8B-B14F-4D97-AF65-F5344CB8AC3E}">
        <p14:creationId xmlns:p14="http://schemas.microsoft.com/office/powerpoint/2010/main" val="2799421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175E2-AB40-2840-9F11-C406681E27E0}"/>
              </a:ext>
            </a:extLst>
          </p:cNvPr>
          <p:cNvSpPr>
            <a:spLocks noGrp="1"/>
          </p:cNvSpPr>
          <p:nvPr>
            <p:ph type="title"/>
          </p:nvPr>
        </p:nvSpPr>
        <p:spPr/>
        <p:txBody>
          <a:bodyPr/>
          <a:lstStyle/>
          <a:p>
            <a:r>
              <a:rPr lang="en-GB" dirty="0"/>
              <a:t>Evaluation</a:t>
            </a:r>
            <a:endParaRPr lang="en-ES" dirty="0"/>
          </a:p>
        </p:txBody>
      </p:sp>
      <p:sp>
        <p:nvSpPr>
          <p:cNvPr id="3" name="Content Placeholder 2">
            <a:extLst>
              <a:ext uri="{FF2B5EF4-FFF2-40B4-BE49-F238E27FC236}">
                <a16:creationId xmlns:a16="http://schemas.microsoft.com/office/drawing/2014/main" id="{530EF9D0-D4EB-E645-BB0C-731964CB762A}"/>
              </a:ext>
            </a:extLst>
          </p:cNvPr>
          <p:cNvSpPr>
            <a:spLocks noGrp="1"/>
          </p:cNvSpPr>
          <p:nvPr>
            <p:ph idx="1"/>
          </p:nvPr>
        </p:nvSpPr>
        <p:spPr/>
        <p:txBody>
          <a:bodyPr/>
          <a:lstStyle/>
          <a:p>
            <a:pPr marL="0" indent="0">
              <a:buNone/>
            </a:pPr>
            <a:endParaRPr lang="en-GB" dirty="0"/>
          </a:p>
          <a:p>
            <a:pPr marL="0" indent="0">
              <a:buNone/>
            </a:pPr>
            <a:r>
              <a:rPr lang="en-GB" dirty="0"/>
              <a:t>• Continuous assessment based on the practicum</a:t>
            </a:r>
          </a:p>
          <a:p>
            <a:pPr marL="0" indent="0">
              <a:buNone/>
            </a:pPr>
            <a:r>
              <a:rPr lang="en-GB" dirty="0"/>
              <a:t>deliverables, exams and project.</a:t>
            </a:r>
          </a:p>
          <a:p>
            <a:pPr marL="0" indent="0">
              <a:buNone/>
            </a:pPr>
            <a:endParaRPr lang="en-GB" dirty="0"/>
          </a:p>
          <a:p>
            <a:pPr marL="0" indent="0">
              <a:buNone/>
            </a:pPr>
            <a:r>
              <a:rPr lang="en-GB" dirty="0"/>
              <a:t>• Final mark based on:</a:t>
            </a:r>
          </a:p>
          <a:p>
            <a:pPr marL="0" indent="0">
              <a:buNone/>
            </a:pPr>
            <a:r>
              <a:rPr lang="en-GB" dirty="0"/>
              <a:t>50% practicum grade (each delivery 10% of the mark)</a:t>
            </a:r>
          </a:p>
          <a:p>
            <a:pPr marL="0" indent="0">
              <a:buNone/>
            </a:pPr>
            <a:r>
              <a:rPr lang="en-GB" dirty="0"/>
              <a:t>50% final exam grades (theoretical and practical parts)</a:t>
            </a:r>
          </a:p>
          <a:p>
            <a:pPr marL="0" indent="0">
              <a:buNone/>
            </a:pPr>
            <a:endParaRPr lang="en-GB" dirty="0"/>
          </a:p>
          <a:p>
            <a:pPr marL="0" indent="0">
              <a:buNone/>
            </a:pPr>
            <a:r>
              <a:rPr lang="en-GB" dirty="0"/>
              <a:t>• Deliveries with delay will have a penalization of 2 points</a:t>
            </a:r>
          </a:p>
          <a:p>
            <a:pPr marL="0" indent="0">
              <a:buNone/>
            </a:pPr>
            <a:r>
              <a:rPr lang="en-GB" dirty="0"/>
              <a:t>over 10.</a:t>
            </a:r>
          </a:p>
          <a:p>
            <a:pPr marL="0" indent="0">
              <a:buNone/>
            </a:pPr>
            <a:endParaRPr lang="en-ES" dirty="0"/>
          </a:p>
        </p:txBody>
      </p:sp>
      <p:sp>
        <p:nvSpPr>
          <p:cNvPr id="4" name="Date Placeholder 3">
            <a:extLst>
              <a:ext uri="{FF2B5EF4-FFF2-40B4-BE49-F238E27FC236}">
                <a16:creationId xmlns:a16="http://schemas.microsoft.com/office/drawing/2014/main" id="{D55145D9-1104-7048-ADA3-F7CB77033F82}"/>
              </a:ext>
            </a:extLst>
          </p:cNvPr>
          <p:cNvSpPr>
            <a:spLocks noGrp="1"/>
          </p:cNvSpPr>
          <p:nvPr>
            <p:ph type="dt" sz="half" idx="10"/>
          </p:nvPr>
        </p:nvSpPr>
        <p:spPr/>
        <p:txBody>
          <a:bodyPr/>
          <a:lstStyle/>
          <a:p>
            <a:pPr algn="l" rtl="0" fontAlgn="base">
              <a:spcBef>
                <a:spcPct val="0"/>
              </a:spcBef>
              <a:spcAft>
                <a:spcPct val="0"/>
              </a:spcAft>
              <a:defRPr/>
            </a:pPr>
            <a:fld id="{16E4EB1A-7523-414A-BBC2-DAE851735DCC}" type="datetime10">
              <a:rPr lang="en-US" b="1" kern="1200" smtClean="0">
                <a:ea typeface="+mn-ea"/>
                <a:cs typeface="+mn-cs"/>
              </a:rPr>
              <a:t>23:38</a:t>
            </a:fld>
            <a:endParaRPr lang="en-US" b="1" kern="1200">
              <a:ea typeface="+mn-ea"/>
              <a:cs typeface="+mn-cs"/>
            </a:endParaRPr>
          </a:p>
        </p:txBody>
      </p:sp>
      <p:sp>
        <p:nvSpPr>
          <p:cNvPr id="5" name="Footer Placeholder 4">
            <a:extLst>
              <a:ext uri="{FF2B5EF4-FFF2-40B4-BE49-F238E27FC236}">
                <a16:creationId xmlns:a16="http://schemas.microsoft.com/office/drawing/2014/main" id="{F14E5D86-3EF4-0742-8453-126FA79B142B}"/>
              </a:ext>
            </a:extLst>
          </p:cNvPr>
          <p:cNvSpPr>
            <a:spLocks noGrp="1"/>
          </p:cNvSpPr>
          <p:nvPr>
            <p:ph type="ftr" sz="quarter" idx="11"/>
          </p:nvPr>
        </p:nvSpPr>
        <p:spPr/>
        <p:txBody>
          <a:bodyPr/>
          <a:lstStyle/>
          <a:p>
            <a:pPr fontAlgn="base">
              <a:spcBef>
                <a:spcPct val="0"/>
              </a:spcBef>
              <a:spcAft>
                <a:spcPct val="0"/>
              </a:spcAft>
              <a:defRPr/>
            </a:pPr>
            <a:r>
              <a:rPr lang="en-US" b="1"/>
              <a:t>Artificial Vision</a:t>
            </a:r>
            <a:endParaRPr lang="en-US" b="1" dirty="0"/>
          </a:p>
        </p:txBody>
      </p:sp>
      <p:sp>
        <p:nvSpPr>
          <p:cNvPr id="6" name="Slide Number Placeholder 5">
            <a:extLst>
              <a:ext uri="{FF2B5EF4-FFF2-40B4-BE49-F238E27FC236}">
                <a16:creationId xmlns:a16="http://schemas.microsoft.com/office/drawing/2014/main" id="{FA30E630-236D-E145-80F4-95903C319ACC}"/>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10</a:t>
            </a:fld>
            <a:endParaRPr lang="en-US" b="1" kern="1200">
              <a:ea typeface="+mn-ea"/>
              <a:cs typeface="+mn-cs"/>
            </a:endParaRPr>
          </a:p>
        </p:txBody>
      </p:sp>
    </p:spTree>
    <p:extLst>
      <p:ext uri="{BB962C8B-B14F-4D97-AF65-F5344CB8AC3E}">
        <p14:creationId xmlns:p14="http://schemas.microsoft.com/office/powerpoint/2010/main" val="1249895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10F7B-345F-6342-8CF7-E25C48E78EEA}"/>
              </a:ext>
            </a:extLst>
          </p:cNvPr>
          <p:cNvSpPr>
            <a:spLocks noGrp="1"/>
          </p:cNvSpPr>
          <p:nvPr>
            <p:ph type="title"/>
          </p:nvPr>
        </p:nvSpPr>
        <p:spPr/>
        <p:txBody>
          <a:bodyPr>
            <a:normAutofit/>
          </a:bodyPr>
          <a:lstStyle/>
          <a:p>
            <a:r>
              <a:rPr lang="en-GB" dirty="0"/>
              <a:t>Before starting…</a:t>
            </a:r>
            <a:endParaRPr lang="en-ES" dirty="0"/>
          </a:p>
        </p:txBody>
      </p:sp>
      <p:sp>
        <p:nvSpPr>
          <p:cNvPr id="3" name="Content Placeholder 2">
            <a:extLst>
              <a:ext uri="{FF2B5EF4-FFF2-40B4-BE49-F238E27FC236}">
                <a16:creationId xmlns:a16="http://schemas.microsoft.com/office/drawing/2014/main" id="{4F6A3210-4286-BE4B-B740-59FE79DA1AB8}"/>
              </a:ext>
            </a:extLst>
          </p:cNvPr>
          <p:cNvSpPr>
            <a:spLocks noGrp="1"/>
          </p:cNvSpPr>
          <p:nvPr>
            <p:ph idx="1"/>
          </p:nvPr>
        </p:nvSpPr>
        <p:spPr/>
        <p:txBody>
          <a:bodyPr/>
          <a:lstStyle/>
          <a:p>
            <a:pPr marL="0" indent="0">
              <a:buNone/>
            </a:pPr>
            <a:r>
              <a:rPr lang="en-GB" dirty="0"/>
              <a:t>Some questions for you:</a:t>
            </a:r>
          </a:p>
          <a:p>
            <a:pPr marL="0" indent="0">
              <a:buNone/>
            </a:pPr>
            <a:r>
              <a:rPr lang="en-GB" dirty="0"/>
              <a:t>•Which is your previous knowledge about computational</a:t>
            </a:r>
          </a:p>
          <a:p>
            <a:pPr marL="0" indent="0">
              <a:buNone/>
            </a:pPr>
            <a:r>
              <a:rPr lang="en-GB" dirty="0"/>
              <a:t>vision?</a:t>
            </a:r>
          </a:p>
          <a:p>
            <a:pPr marL="0" indent="0">
              <a:buNone/>
            </a:pPr>
            <a:r>
              <a:rPr lang="en-GB" dirty="0"/>
              <a:t>•Which is your interest?</a:t>
            </a:r>
          </a:p>
          <a:p>
            <a:pPr marL="0" indent="0">
              <a:buNone/>
            </a:pPr>
            <a:r>
              <a:rPr lang="en-GB" dirty="0"/>
              <a:t>•What are you expecting of the course?</a:t>
            </a:r>
          </a:p>
          <a:p>
            <a:pPr marL="0" indent="0">
              <a:buNone/>
            </a:pPr>
            <a:endParaRPr lang="en-GB" dirty="0"/>
          </a:p>
          <a:p>
            <a:pPr marL="0" indent="0">
              <a:buNone/>
            </a:pPr>
            <a:endParaRPr lang="en-GB" dirty="0"/>
          </a:p>
          <a:p>
            <a:pPr marL="0" indent="0">
              <a:buNone/>
            </a:pPr>
            <a:r>
              <a:rPr lang="en-GB" dirty="0"/>
              <a:t>Go to: </a:t>
            </a:r>
            <a:r>
              <a:rPr lang="en-GB" dirty="0" err="1"/>
              <a:t>Socrative.com</a:t>
            </a:r>
            <a:endParaRPr lang="en-GB" dirty="0"/>
          </a:p>
          <a:p>
            <a:pPr marL="0" indent="0">
              <a:buNone/>
            </a:pPr>
            <a:r>
              <a:rPr lang="en-GB" dirty="0"/>
              <a:t>- Choose Student Login</a:t>
            </a:r>
          </a:p>
          <a:p>
            <a:pPr marL="0" indent="0">
              <a:buNone/>
            </a:pPr>
            <a:r>
              <a:rPr lang="en-GB" dirty="0"/>
              <a:t>- Room Name: COMPUTERVISION2122</a:t>
            </a:r>
          </a:p>
          <a:p>
            <a:pPr marL="0" indent="0">
              <a:buNone/>
            </a:pPr>
            <a:r>
              <a:rPr lang="en-GB" dirty="0"/>
              <a:t>- Enter your name: It can be anonymous.</a:t>
            </a:r>
          </a:p>
          <a:p>
            <a:pPr marL="0" indent="0">
              <a:buNone/>
            </a:pPr>
            <a:endParaRPr lang="en-ES" dirty="0"/>
          </a:p>
        </p:txBody>
      </p:sp>
      <p:sp>
        <p:nvSpPr>
          <p:cNvPr id="4" name="Date Placeholder 3">
            <a:extLst>
              <a:ext uri="{FF2B5EF4-FFF2-40B4-BE49-F238E27FC236}">
                <a16:creationId xmlns:a16="http://schemas.microsoft.com/office/drawing/2014/main" id="{51572F62-6159-5E45-8328-888A32685360}"/>
              </a:ext>
            </a:extLst>
          </p:cNvPr>
          <p:cNvSpPr>
            <a:spLocks noGrp="1"/>
          </p:cNvSpPr>
          <p:nvPr>
            <p:ph type="dt" sz="half" idx="10"/>
          </p:nvPr>
        </p:nvSpPr>
        <p:spPr/>
        <p:txBody>
          <a:bodyPr/>
          <a:lstStyle/>
          <a:p>
            <a:pPr algn="l" rtl="0" fontAlgn="base">
              <a:spcBef>
                <a:spcPct val="0"/>
              </a:spcBef>
              <a:spcAft>
                <a:spcPct val="0"/>
              </a:spcAft>
              <a:defRPr/>
            </a:pPr>
            <a:fld id="{16E4EB1A-7523-414A-BBC2-DAE851735DCC}" type="datetime10">
              <a:rPr lang="en-US" b="1" kern="1200" smtClean="0">
                <a:ea typeface="+mn-ea"/>
                <a:cs typeface="+mn-cs"/>
              </a:rPr>
              <a:t>23:38</a:t>
            </a:fld>
            <a:endParaRPr lang="en-US" b="1" kern="1200">
              <a:ea typeface="+mn-ea"/>
              <a:cs typeface="+mn-cs"/>
            </a:endParaRPr>
          </a:p>
        </p:txBody>
      </p:sp>
      <p:sp>
        <p:nvSpPr>
          <p:cNvPr id="5" name="Footer Placeholder 4">
            <a:extLst>
              <a:ext uri="{FF2B5EF4-FFF2-40B4-BE49-F238E27FC236}">
                <a16:creationId xmlns:a16="http://schemas.microsoft.com/office/drawing/2014/main" id="{A06494FE-C9AF-CA4B-89DD-B2C89E9B29A0}"/>
              </a:ext>
            </a:extLst>
          </p:cNvPr>
          <p:cNvSpPr>
            <a:spLocks noGrp="1"/>
          </p:cNvSpPr>
          <p:nvPr>
            <p:ph type="ftr" sz="quarter" idx="11"/>
          </p:nvPr>
        </p:nvSpPr>
        <p:spPr/>
        <p:txBody>
          <a:bodyPr/>
          <a:lstStyle/>
          <a:p>
            <a:pPr fontAlgn="base">
              <a:spcBef>
                <a:spcPct val="0"/>
              </a:spcBef>
              <a:spcAft>
                <a:spcPct val="0"/>
              </a:spcAft>
              <a:defRPr/>
            </a:pPr>
            <a:r>
              <a:rPr lang="en-US" b="1"/>
              <a:t>Artificial Vision</a:t>
            </a:r>
            <a:endParaRPr lang="en-US" b="1" dirty="0"/>
          </a:p>
        </p:txBody>
      </p:sp>
      <p:sp>
        <p:nvSpPr>
          <p:cNvPr id="6" name="Slide Number Placeholder 5">
            <a:extLst>
              <a:ext uri="{FF2B5EF4-FFF2-40B4-BE49-F238E27FC236}">
                <a16:creationId xmlns:a16="http://schemas.microsoft.com/office/drawing/2014/main" id="{A3C2EBA4-E029-154C-8A91-B28946F5866D}"/>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11</a:t>
            </a:fld>
            <a:endParaRPr lang="en-US" b="1" kern="1200">
              <a:ea typeface="+mn-ea"/>
              <a:cs typeface="+mn-cs"/>
            </a:endParaRPr>
          </a:p>
        </p:txBody>
      </p:sp>
    </p:spTree>
    <p:extLst>
      <p:ext uri="{BB962C8B-B14F-4D97-AF65-F5344CB8AC3E}">
        <p14:creationId xmlns:p14="http://schemas.microsoft.com/office/powerpoint/2010/main" val="209725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txBox="1">
            <a:spLocks noChangeArrowheads="1"/>
          </p:cNvSpPr>
          <p:nvPr/>
        </p:nvSpPr>
        <p:spPr bwMode="auto">
          <a:xfrm>
            <a:off x="611188" y="981075"/>
            <a:ext cx="8229600" cy="1143000"/>
          </a:xfrm>
          <a:prstGeom prst="rect">
            <a:avLst/>
          </a:prstGeom>
          <a:noFill/>
          <a:ln>
            <a:noFill/>
          </a:ln>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algn="ctr">
              <a:lnSpc>
                <a:spcPct val="90000"/>
              </a:lnSpc>
              <a:spcBef>
                <a:spcPct val="0"/>
              </a:spcBef>
              <a:buFontTx/>
              <a:buNone/>
              <a:defRPr/>
            </a:pPr>
            <a:r>
              <a:rPr lang="en-US" altLang="es-ES" sz="4400" spc="-100" dirty="0">
                <a:solidFill>
                  <a:srgbClr val="0432FF"/>
                </a:solidFill>
                <a:cs typeface="Calibri"/>
              </a:rPr>
              <a:t>Today:</a:t>
            </a:r>
          </a:p>
        </p:txBody>
      </p:sp>
      <p:sp>
        <p:nvSpPr>
          <p:cNvPr id="10243" name="CuadroTexto 2"/>
          <p:cNvSpPr txBox="1">
            <a:spLocks noChangeArrowheads="1"/>
          </p:cNvSpPr>
          <p:nvPr/>
        </p:nvSpPr>
        <p:spPr bwMode="auto">
          <a:xfrm>
            <a:off x="1042988" y="2349500"/>
            <a:ext cx="6503062" cy="3797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marL="514350" indent="-51435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buFontTx/>
              <a:buAutoNum type="arabicPeriod"/>
            </a:pPr>
            <a:r>
              <a:rPr lang="ca-ES" altLang="es-ES" sz="2800" dirty="0" err="1"/>
              <a:t>Subject</a:t>
            </a:r>
            <a:r>
              <a:rPr lang="ca-ES" altLang="es-ES" sz="2800" dirty="0"/>
              <a:t> </a:t>
            </a:r>
            <a:r>
              <a:rPr lang="ca-ES" altLang="es-ES" sz="2800" dirty="0" err="1"/>
              <a:t>organization</a:t>
            </a:r>
            <a:endParaRPr lang="ca-ES" altLang="es-ES" sz="2800" dirty="0"/>
          </a:p>
          <a:p>
            <a:pPr>
              <a:lnSpc>
                <a:spcPct val="90000"/>
              </a:lnSpc>
              <a:buFontTx/>
              <a:buAutoNum type="arabicPeriod"/>
            </a:pPr>
            <a:r>
              <a:rPr lang="ca-ES" altLang="es-ES" sz="2800" dirty="0" err="1">
                <a:solidFill>
                  <a:srgbClr val="FF0000"/>
                </a:solidFill>
              </a:rPr>
              <a:t>What</a:t>
            </a:r>
            <a:r>
              <a:rPr lang="ca-ES" altLang="es-ES" sz="2800" dirty="0">
                <a:solidFill>
                  <a:srgbClr val="FF0000"/>
                </a:solidFill>
              </a:rPr>
              <a:t> is </a:t>
            </a:r>
            <a:r>
              <a:rPr lang="ca-ES" altLang="es-ES" sz="2800" dirty="0" err="1">
                <a:solidFill>
                  <a:srgbClr val="FF0000"/>
                </a:solidFill>
              </a:rPr>
              <a:t>Computational</a:t>
            </a:r>
            <a:r>
              <a:rPr lang="ca-ES" altLang="es-ES" sz="2800" dirty="0">
                <a:solidFill>
                  <a:srgbClr val="FF0000"/>
                </a:solidFill>
              </a:rPr>
              <a:t> </a:t>
            </a:r>
            <a:r>
              <a:rPr lang="ca-ES" altLang="es-ES" sz="2800" dirty="0" err="1">
                <a:solidFill>
                  <a:srgbClr val="FF0000"/>
                </a:solidFill>
              </a:rPr>
              <a:t>Vision</a:t>
            </a:r>
            <a:r>
              <a:rPr lang="ca-ES" altLang="es-ES" sz="2800" dirty="0">
                <a:solidFill>
                  <a:srgbClr val="FF0000"/>
                </a:solidFill>
              </a:rPr>
              <a:t>?</a:t>
            </a:r>
          </a:p>
          <a:p>
            <a:pPr>
              <a:lnSpc>
                <a:spcPct val="90000"/>
              </a:lnSpc>
              <a:buFontTx/>
              <a:buAutoNum type="arabicPeriod"/>
            </a:pPr>
            <a:r>
              <a:rPr lang="ca-ES" altLang="es-ES" sz="2800" dirty="0"/>
              <a:t>A </a:t>
            </a:r>
            <a:r>
              <a:rPr lang="ca-ES" altLang="es-ES" sz="2800" dirty="0" err="1"/>
              <a:t>little</a:t>
            </a:r>
            <a:r>
              <a:rPr lang="ca-ES" altLang="es-ES" sz="2800" dirty="0"/>
              <a:t> bit of </a:t>
            </a:r>
            <a:r>
              <a:rPr lang="ca-ES" altLang="es-ES" sz="2800" dirty="0" err="1"/>
              <a:t>history</a:t>
            </a:r>
            <a:endParaRPr lang="ca-ES" altLang="es-ES" sz="2800" dirty="0"/>
          </a:p>
          <a:p>
            <a:pPr>
              <a:lnSpc>
                <a:spcPct val="90000"/>
              </a:lnSpc>
              <a:buFontTx/>
              <a:buAutoNum type="arabicPeriod"/>
            </a:pPr>
            <a:r>
              <a:rPr lang="ca-ES" altLang="es-ES" sz="2800" dirty="0" err="1"/>
              <a:t>Main</a:t>
            </a:r>
            <a:r>
              <a:rPr lang="ca-ES" altLang="es-ES" sz="2800" dirty="0"/>
              <a:t> </a:t>
            </a:r>
            <a:r>
              <a:rPr lang="ca-ES" altLang="es-ES" sz="2800" dirty="0" err="1"/>
              <a:t>problems</a:t>
            </a:r>
            <a:r>
              <a:rPr lang="ca-ES" altLang="es-ES" sz="2800" dirty="0"/>
              <a:t> of </a:t>
            </a:r>
            <a:r>
              <a:rPr lang="ca-ES" altLang="es-ES" sz="2800" dirty="0" err="1"/>
              <a:t>Computational</a:t>
            </a:r>
            <a:r>
              <a:rPr lang="ca-ES" altLang="es-ES" sz="2800" dirty="0"/>
              <a:t> </a:t>
            </a:r>
            <a:r>
              <a:rPr lang="ca-ES" altLang="es-ES" sz="2800" dirty="0" err="1"/>
              <a:t>Vision</a:t>
            </a:r>
            <a:endParaRPr lang="ca-ES" altLang="es-ES" sz="2800" dirty="0"/>
          </a:p>
          <a:p>
            <a:pPr>
              <a:lnSpc>
                <a:spcPct val="90000"/>
              </a:lnSpc>
              <a:buFontTx/>
              <a:buAutoNum type="arabicPeriod"/>
            </a:pPr>
            <a:r>
              <a:rPr lang="ca-ES" altLang="es-ES" sz="2800" dirty="0" err="1"/>
              <a:t>Difficulties</a:t>
            </a:r>
            <a:r>
              <a:rPr lang="ca-ES" altLang="es-ES" sz="2800" dirty="0"/>
              <a:t> of </a:t>
            </a:r>
            <a:r>
              <a:rPr lang="ca-ES" altLang="es-ES" sz="2800" dirty="0" err="1"/>
              <a:t>the</a:t>
            </a:r>
            <a:r>
              <a:rPr lang="ca-ES" altLang="es-ES" sz="2800" dirty="0"/>
              <a:t> </a:t>
            </a:r>
            <a:r>
              <a:rPr lang="ca-ES" altLang="es-ES" sz="2800" dirty="0" err="1"/>
              <a:t>Computational</a:t>
            </a:r>
            <a:r>
              <a:rPr lang="ca-ES" altLang="es-ES" sz="2800" dirty="0"/>
              <a:t> </a:t>
            </a:r>
            <a:r>
              <a:rPr lang="ca-ES" altLang="es-ES" sz="2800" dirty="0" err="1"/>
              <a:t>Vision</a:t>
            </a:r>
            <a:endParaRPr lang="ca-ES" altLang="es-ES" sz="2800" dirty="0"/>
          </a:p>
          <a:p>
            <a:pPr>
              <a:lnSpc>
                <a:spcPct val="90000"/>
              </a:lnSpc>
              <a:buFontTx/>
              <a:buAutoNum type="arabicPeriod"/>
            </a:pPr>
            <a:r>
              <a:rPr lang="ca-ES" altLang="es-ES" sz="2800" dirty="0"/>
              <a:t>Applications</a:t>
            </a:r>
          </a:p>
          <a:p>
            <a:pPr>
              <a:lnSpc>
                <a:spcPct val="90000"/>
              </a:lnSpc>
              <a:buFontTx/>
              <a:buAutoNum type="arabicPeriod"/>
            </a:pPr>
            <a:r>
              <a:rPr lang="ca-ES" altLang="es-ES" sz="2800" dirty="0" err="1"/>
              <a:t>Bibliography</a:t>
            </a:r>
            <a:endParaRPr lang="ca-ES" altLang="es-ES" sz="2800" dirty="0"/>
          </a:p>
          <a:p>
            <a:pPr marL="0" indent="0">
              <a:lnSpc>
                <a:spcPct val="90000"/>
              </a:lnSpc>
              <a:buNone/>
            </a:pPr>
            <a:endParaRPr lang="ca-ES" altLang="es-ES" sz="2800" dirty="0"/>
          </a:p>
        </p:txBody>
      </p:sp>
      <p:sp>
        <p:nvSpPr>
          <p:cNvPr id="2" name="Date Placeholder 1">
            <a:extLst>
              <a:ext uri="{FF2B5EF4-FFF2-40B4-BE49-F238E27FC236}">
                <a16:creationId xmlns:a16="http://schemas.microsoft.com/office/drawing/2014/main" id="{07AAF832-E8D3-9744-8FB1-D2D7CF27F989}"/>
              </a:ext>
            </a:extLst>
          </p:cNvPr>
          <p:cNvSpPr>
            <a:spLocks noGrp="1"/>
          </p:cNvSpPr>
          <p:nvPr>
            <p:ph type="dt" sz="half" idx="10"/>
          </p:nvPr>
        </p:nvSpPr>
        <p:spPr/>
        <p:txBody>
          <a:bodyPr/>
          <a:lstStyle/>
          <a:p>
            <a:pPr>
              <a:defRPr/>
            </a:pPr>
            <a:fld id="{A165760F-8A74-8148-954B-164E0E8E3C83}" type="datetime10">
              <a:rPr lang="es-ES_tradnl" smtClean="0"/>
              <a:t>23:41</a:t>
            </a:fld>
            <a:endParaRPr lang="en-US" dirty="0"/>
          </a:p>
        </p:txBody>
      </p:sp>
      <p:sp>
        <p:nvSpPr>
          <p:cNvPr id="3" name="Slide Number Placeholder 2">
            <a:extLst>
              <a:ext uri="{FF2B5EF4-FFF2-40B4-BE49-F238E27FC236}">
                <a16:creationId xmlns:a16="http://schemas.microsoft.com/office/drawing/2014/main" id="{7D6608E1-02F0-A34C-91F4-FC5DA0A21801}"/>
              </a:ext>
            </a:extLst>
          </p:cNvPr>
          <p:cNvSpPr>
            <a:spLocks noGrp="1"/>
          </p:cNvSpPr>
          <p:nvPr>
            <p:ph type="sldNum" sz="quarter" idx="12"/>
          </p:nvPr>
        </p:nvSpPr>
        <p:spPr/>
        <p:txBody>
          <a:bodyPr/>
          <a:lstStyle/>
          <a:p>
            <a:pPr>
              <a:defRPr/>
            </a:pPr>
            <a:fld id="{92C0268C-C029-4760-98E8-5BF4E76A023E}" type="slidenum">
              <a:rPr lang="en-US" smtClean="0"/>
              <a:pPr>
                <a:defRPr/>
              </a:pPr>
              <a:t>12</a:t>
            </a:fld>
            <a:endParaRPr lang="en-US"/>
          </a:p>
        </p:txBody>
      </p:sp>
    </p:spTree>
    <p:extLst>
      <p:ext uri="{BB962C8B-B14F-4D97-AF65-F5344CB8AC3E}">
        <p14:creationId xmlns:p14="http://schemas.microsoft.com/office/powerpoint/2010/main" val="2395269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1"/>
          <p:cNvSpPr txBox="1">
            <a:spLocks noChangeArrowheads="1"/>
          </p:cNvSpPr>
          <p:nvPr/>
        </p:nvSpPr>
        <p:spPr bwMode="auto">
          <a:xfrm>
            <a:off x="1079500" y="520956"/>
            <a:ext cx="6985000"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spcBef>
                <a:spcPct val="0"/>
              </a:spcBef>
              <a:buNone/>
              <a:defRPr/>
            </a:pPr>
            <a:r>
              <a:rPr lang="en-GB" altLang="es-ES" sz="4000" spc="-100" dirty="0">
                <a:solidFill>
                  <a:schemeClr val="tx2"/>
                </a:solidFill>
                <a:latin typeface="Arial"/>
                <a:ea typeface="+mj-ea"/>
                <a:cs typeface="+mj-cs"/>
              </a:rPr>
              <a:t>Can you give an example of Computer Vision applications?</a:t>
            </a:r>
          </a:p>
        </p:txBody>
      </p:sp>
      <p:sp>
        <p:nvSpPr>
          <p:cNvPr id="2" name="Date Placeholder 1">
            <a:extLst>
              <a:ext uri="{FF2B5EF4-FFF2-40B4-BE49-F238E27FC236}">
                <a16:creationId xmlns:a16="http://schemas.microsoft.com/office/drawing/2014/main" id="{0DE59A9A-1751-3145-BC47-6BF43BAF05E7}"/>
              </a:ext>
            </a:extLst>
          </p:cNvPr>
          <p:cNvSpPr>
            <a:spLocks noGrp="1"/>
          </p:cNvSpPr>
          <p:nvPr>
            <p:ph type="dt" sz="half" idx="10"/>
          </p:nvPr>
        </p:nvSpPr>
        <p:spPr/>
        <p:txBody>
          <a:bodyPr/>
          <a:lstStyle/>
          <a:p>
            <a:pPr>
              <a:defRPr/>
            </a:pPr>
            <a:fld id="{B4F59141-6AAB-EA4C-9566-D9E4B89DDE7E}" type="datetime10">
              <a:rPr lang="es-ES_tradnl" smtClean="0"/>
              <a:t>23:38</a:t>
            </a:fld>
            <a:endParaRPr lang="en-US" dirty="0"/>
          </a:p>
        </p:txBody>
      </p:sp>
      <p:sp>
        <p:nvSpPr>
          <p:cNvPr id="3" name="Slide Number Placeholder 2">
            <a:extLst>
              <a:ext uri="{FF2B5EF4-FFF2-40B4-BE49-F238E27FC236}">
                <a16:creationId xmlns:a16="http://schemas.microsoft.com/office/drawing/2014/main" id="{7CF50CD1-7FBA-594C-AF19-A5C63AE27419}"/>
              </a:ext>
            </a:extLst>
          </p:cNvPr>
          <p:cNvSpPr>
            <a:spLocks noGrp="1"/>
          </p:cNvSpPr>
          <p:nvPr>
            <p:ph type="sldNum" sz="quarter" idx="12"/>
          </p:nvPr>
        </p:nvSpPr>
        <p:spPr/>
        <p:txBody>
          <a:bodyPr/>
          <a:lstStyle/>
          <a:p>
            <a:pPr>
              <a:defRPr/>
            </a:pPr>
            <a:fld id="{92C0268C-C029-4760-98E8-5BF4E76A023E}" type="slidenum">
              <a:rPr lang="en-US" smtClean="0"/>
              <a:pPr>
                <a:defRPr/>
              </a:pPr>
              <a:t>13</a:t>
            </a:fld>
            <a:endParaRPr lang="en-US"/>
          </a:p>
        </p:txBody>
      </p:sp>
      <p:pic>
        <p:nvPicPr>
          <p:cNvPr id="65538" name="Picture 2" descr="image2-1">
            <a:extLst>
              <a:ext uri="{FF2B5EF4-FFF2-40B4-BE49-F238E27FC236}">
                <a16:creationId xmlns:a16="http://schemas.microsoft.com/office/drawing/2014/main" id="{08553F3D-FD6B-4B46-935E-248F903A5B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556" y="2389094"/>
            <a:ext cx="6156176" cy="2087328"/>
          </a:xfrm>
          <a:prstGeom prst="rect">
            <a:avLst/>
          </a:prstGeom>
          <a:noFill/>
          <a:extLst>
            <a:ext uri="{909E8E84-426E-40DD-AFC4-6F175D3DCCD1}">
              <a14:hiddenFill xmlns:a14="http://schemas.microsoft.com/office/drawing/2010/main">
                <a:solidFill>
                  <a:srgbClr val="FFFFFF"/>
                </a:solidFill>
              </a14:hiddenFill>
            </a:ext>
          </a:extLst>
        </p:spPr>
      </p:pic>
      <p:pic>
        <p:nvPicPr>
          <p:cNvPr id="65540" name="Picture 4" descr="image3">
            <a:hlinkClick r:id="rId3"/>
            <a:extLst>
              <a:ext uri="{FF2B5EF4-FFF2-40B4-BE49-F238E27FC236}">
                <a16:creationId xmlns:a16="http://schemas.microsoft.com/office/drawing/2014/main" id="{8737FE18-A6A8-B94D-84B8-B192F8C6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1937" y="4627824"/>
            <a:ext cx="3774976" cy="20749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434A699-3ECD-D648-9599-802F240BB10D}"/>
              </a:ext>
            </a:extLst>
          </p:cNvPr>
          <p:cNvSpPr/>
          <p:nvPr/>
        </p:nvSpPr>
        <p:spPr>
          <a:xfrm>
            <a:off x="39984" y="6129300"/>
            <a:ext cx="3600400" cy="646331"/>
          </a:xfrm>
          <a:prstGeom prst="rect">
            <a:avLst/>
          </a:prstGeom>
        </p:spPr>
        <p:txBody>
          <a:bodyPr wrap="square">
            <a:spAutoFit/>
          </a:bodyPr>
          <a:lstStyle/>
          <a:p>
            <a:r>
              <a:rPr lang="en-GB" dirty="0">
                <a:solidFill>
                  <a:srgbClr val="464C51"/>
                </a:solidFill>
                <a:latin typeface="Helvetica Neue" panose="02000503000000020004" pitchFamily="2" charset="0"/>
                <a:hlinkClick r:id="rId3"/>
              </a:rPr>
              <a:t>5 Breakthrough Computer Vision Startups to Watch in 2019</a:t>
            </a:r>
            <a:endParaRPr lang="en-GB" dirty="0">
              <a:solidFill>
                <a:srgbClr val="383838"/>
              </a:solidFill>
              <a:latin typeface="Helvetica Neue" panose="02000503000000020004" pitchFamily="2" charset="0"/>
            </a:endParaRPr>
          </a:p>
        </p:txBody>
      </p:sp>
      <p:sp>
        <p:nvSpPr>
          <p:cNvPr id="4" name="Rectángulo 3"/>
          <p:cNvSpPr/>
          <p:nvPr/>
        </p:nvSpPr>
        <p:spPr>
          <a:xfrm>
            <a:off x="6858000" y="2456892"/>
            <a:ext cx="1458913" cy="1569660"/>
          </a:xfrm>
          <a:prstGeom prst="rect">
            <a:avLst/>
          </a:prstGeom>
        </p:spPr>
        <p:txBody>
          <a:bodyPr wrap="square">
            <a:spAutoFit/>
          </a:bodyPr>
          <a:lstStyle/>
          <a:p>
            <a:r>
              <a:rPr lang="en-US" sz="1200" dirty="0">
                <a:solidFill>
                  <a:srgbClr val="383838"/>
                </a:solidFill>
                <a:latin typeface="Helvetica Neue" panose="02000503000000020004"/>
              </a:rPr>
              <a:t>Pilot.ai</a:t>
            </a:r>
          </a:p>
          <a:p>
            <a:r>
              <a:rPr lang="en-US" sz="1200" dirty="0">
                <a:solidFill>
                  <a:srgbClr val="383838"/>
                </a:solidFill>
                <a:latin typeface="Helvetica Neue" panose="02000503000000020004"/>
              </a:rPr>
              <a:t>Location:</a:t>
            </a:r>
            <a:r>
              <a:rPr lang="en-US" sz="1200" b="0" dirty="0">
                <a:solidFill>
                  <a:srgbClr val="383838"/>
                </a:solidFill>
                <a:latin typeface="Helvetica Neue" panose="02000503000000020004"/>
              </a:rPr>
              <a:t> Palo Alto, CA</a:t>
            </a:r>
            <a:br>
              <a:rPr lang="en-US" sz="1200" dirty="0"/>
            </a:br>
            <a:r>
              <a:rPr lang="en-US" sz="1200" dirty="0">
                <a:solidFill>
                  <a:srgbClr val="383838"/>
                </a:solidFill>
                <a:latin typeface="Helvetica Neue" panose="02000503000000020004"/>
              </a:rPr>
              <a:t>Employees:</a:t>
            </a:r>
            <a:r>
              <a:rPr lang="en-US" sz="1200" b="0" dirty="0">
                <a:solidFill>
                  <a:srgbClr val="383838"/>
                </a:solidFill>
                <a:latin typeface="Helvetica Neue" panose="02000503000000020004"/>
              </a:rPr>
              <a:t> 30</a:t>
            </a:r>
            <a:br>
              <a:rPr lang="en-US" sz="1200" dirty="0"/>
            </a:br>
            <a:r>
              <a:rPr lang="en-US" sz="1200" dirty="0">
                <a:solidFill>
                  <a:srgbClr val="383838"/>
                </a:solidFill>
                <a:latin typeface="Helvetica Neue" panose="02000503000000020004"/>
              </a:rPr>
              <a:t>Differentiator:</a:t>
            </a:r>
            <a:r>
              <a:rPr lang="en-US" sz="1200" b="0" dirty="0">
                <a:solidFill>
                  <a:srgbClr val="383838"/>
                </a:solidFill>
                <a:latin typeface="Helvetica Neue" panose="02000503000000020004"/>
              </a:rPr>
              <a:t> End-to-end Powerhouse, both Edge and Cloud</a:t>
            </a:r>
            <a:endParaRPr lang="en-US" sz="1200" dirty="0"/>
          </a:p>
        </p:txBody>
      </p:sp>
      <p:sp>
        <p:nvSpPr>
          <p:cNvPr id="6" name="Rectángulo 5"/>
          <p:cNvSpPr/>
          <p:nvPr/>
        </p:nvSpPr>
        <p:spPr>
          <a:xfrm>
            <a:off x="755576" y="4836094"/>
            <a:ext cx="4572000" cy="830997"/>
          </a:xfrm>
          <a:prstGeom prst="rect">
            <a:avLst/>
          </a:prstGeom>
        </p:spPr>
        <p:txBody>
          <a:bodyPr>
            <a:spAutoFit/>
          </a:bodyPr>
          <a:lstStyle/>
          <a:p>
            <a:r>
              <a:rPr lang="en-US" sz="1200" dirty="0">
                <a:solidFill>
                  <a:srgbClr val="383838"/>
                </a:solidFill>
                <a:latin typeface="Helvetica Neue" panose="02000503000000020004"/>
              </a:rPr>
              <a:t>20 billion neurons</a:t>
            </a:r>
          </a:p>
          <a:p>
            <a:r>
              <a:rPr lang="en-US" sz="1200" dirty="0">
                <a:solidFill>
                  <a:srgbClr val="383838"/>
                </a:solidFill>
                <a:latin typeface="Helvetica Neue" panose="02000503000000020004"/>
              </a:rPr>
              <a:t>Location:</a:t>
            </a:r>
            <a:r>
              <a:rPr lang="en-US" sz="1200" b="0" dirty="0">
                <a:solidFill>
                  <a:srgbClr val="383838"/>
                </a:solidFill>
                <a:latin typeface="Helvetica Neue" panose="02000503000000020004"/>
              </a:rPr>
              <a:t> Berlin, Germany</a:t>
            </a:r>
            <a:br>
              <a:rPr lang="en-US" sz="1200" dirty="0"/>
            </a:br>
            <a:r>
              <a:rPr lang="en-US" sz="1200" dirty="0">
                <a:solidFill>
                  <a:srgbClr val="383838"/>
                </a:solidFill>
                <a:latin typeface="Helvetica Neue" panose="02000503000000020004"/>
              </a:rPr>
              <a:t>Employees:</a:t>
            </a:r>
            <a:r>
              <a:rPr lang="en-US" sz="1200" b="0" dirty="0">
                <a:solidFill>
                  <a:srgbClr val="383838"/>
                </a:solidFill>
                <a:latin typeface="Helvetica Neue" panose="02000503000000020004"/>
              </a:rPr>
              <a:t> 25</a:t>
            </a:r>
            <a:br>
              <a:rPr lang="en-US" sz="1200" dirty="0"/>
            </a:br>
            <a:r>
              <a:rPr lang="en-US" sz="1200" dirty="0">
                <a:solidFill>
                  <a:srgbClr val="383838"/>
                </a:solidFill>
                <a:latin typeface="Helvetica Neue" panose="02000503000000020004"/>
              </a:rPr>
              <a:t>Differentiator:</a:t>
            </a:r>
            <a:r>
              <a:rPr lang="en-US" sz="1200" b="0" dirty="0">
                <a:solidFill>
                  <a:srgbClr val="383838"/>
                </a:solidFill>
                <a:latin typeface="Helvetica Neue" panose="02000503000000020004"/>
              </a:rPr>
              <a:t> Understanding human physical expression</a:t>
            </a:r>
            <a:endParaRPr lang="en-US" sz="1200" dirty="0"/>
          </a:p>
        </p:txBody>
      </p:sp>
    </p:spTree>
    <p:extLst>
      <p:ext uri="{BB962C8B-B14F-4D97-AF65-F5344CB8AC3E}">
        <p14:creationId xmlns:p14="http://schemas.microsoft.com/office/powerpoint/2010/main" val="351859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BB0FD9A-279E-414B-93FF-4771D025F727}"/>
              </a:ext>
            </a:extLst>
          </p:cNvPr>
          <p:cNvSpPr/>
          <p:nvPr/>
        </p:nvSpPr>
        <p:spPr>
          <a:xfrm>
            <a:off x="457200" y="533400"/>
            <a:ext cx="8229600" cy="990600"/>
          </a:xfrm>
          <a:prstGeom prst="rect">
            <a:avLst/>
          </a:prstGeom>
        </p:spPr>
        <p:txBody>
          <a:bodyPr vert="horz" lIns="91440" tIns="45720" rIns="91440" bIns="45720" rtlCol="0" anchor="ctr">
            <a:normAutofit/>
          </a:bodyPr>
          <a:lstStyle/>
          <a:p>
            <a:pPr>
              <a:spcBef>
                <a:spcPct val="0"/>
              </a:spcBef>
              <a:spcAft>
                <a:spcPts val="600"/>
              </a:spcAft>
            </a:pPr>
            <a:r>
              <a:rPr lang="en-GB" sz="4000" spc="-100">
                <a:solidFill>
                  <a:schemeClr val="tx2"/>
                </a:solidFill>
                <a:latin typeface="Arial"/>
                <a:ea typeface="+mj-ea"/>
                <a:cs typeface="+mj-cs"/>
              </a:rPr>
              <a:t>What is Computer Vision?</a:t>
            </a:r>
            <a:endParaRPr lang="en-GB" sz="4000" spc="-100">
              <a:solidFill>
                <a:schemeClr val="tx2"/>
              </a:solidFill>
              <a:effectLst/>
              <a:latin typeface="Arial"/>
              <a:ea typeface="+mj-ea"/>
              <a:cs typeface="+mj-cs"/>
            </a:endParaRPr>
          </a:p>
        </p:txBody>
      </p:sp>
      <p:pic>
        <p:nvPicPr>
          <p:cNvPr id="9" name="Picture 8">
            <a:extLst>
              <a:ext uri="{FF2B5EF4-FFF2-40B4-BE49-F238E27FC236}">
                <a16:creationId xmlns:a16="http://schemas.microsoft.com/office/drawing/2014/main" id="{F6498FCA-705E-784B-8029-DC3067C5E032}"/>
              </a:ext>
            </a:extLst>
          </p:cNvPr>
          <p:cNvPicPr>
            <a:picLocks noChangeAspect="1"/>
          </p:cNvPicPr>
          <p:nvPr/>
        </p:nvPicPr>
        <p:blipFill rotWithShape="1">
          <a:blip r:embed="rId2"/>
          <a:srcRect l="15063" r="20743" b="2"/>
          <a:stretch/>
        </p:blipFill>
        <p:spPr>
          <a:xfrm>
            <a:off x="457200" y="1673352"/>
            <a:ext cx="4038600" cy="4718304"/>
          </a:xfrm>
          <a:prstGeom prst="rect">
            <a:avLst/>
          </a:prstGeom>
          <a:noFill/>
        </p:spPr>
      </p:pic>
      <p:sp>
        <p:nvSpPr>
          <p:cNvPr id="8" name="Rectangle 7">
            <a:extLst>
              <a:ext uri="{FF2B5EF4-FFF2-40B4-BE49-F238E27FC236}">
                <a16:creationId xmlns:a16="http://schemas.microsoft.com/office/drawing/2014/main" id="{FFAF9149-AA9D-9C41-911C-0E1704B120EB}"/>
              </a:ext>
            </a:extLst>
          </p:cNvPr>
          <p:cNvSpPr/>
          <p:nvPr/>
        </p:nvSpPr>
        <p:spPr>
          <a:xfrm>
            <a:off x="4648200" y="1673352"/>
            <a:ext cx="4038600" cy="4718304"/>
          </a:xfrm>
          <a:prstGeom prst="rect">
            <a:avLst/>
          </a:prstGeom>
        </p:spPr>
        <p:txBody>
          <a:bodyPr vert="horz" lIns="91440" tIns="45720" rIns="91440" bIns="45720" rtlCol="0">
            <a:normAutofit/>
          </a:bodyPr>
          <a:lstStyle/>
          <a:p>
            <a:pPr>
              <a:lnSpc>
                <a:spcPct val="90000"/>
              </a:lnSpc>
              <a:spcBef>
                <a:spcPct val="20000"/>
              </a:spcBef>
              <a:buClr>
                <a:schemeClr val="accent1"/>
              </a:buClr>
              <a:buFont typeface="Arial" pitchFamily="34" charset="0"/>
              <a:buChar char="•"/>
            </a:pPr>
            <a:r>
              <a:rPr lang="en-GB" sz="1500">
                <a:latin typeface="Arial"/>
              </a:rPr>
              <a:t>Vision is about discovering from images what is present in</a:t>
            </a:r>
          </a:p>
          <a:p>
            <a:pPr>
              <a:lnSpc>
                <a:spcPct val="90000"/>
              </a:lnSpc>
              <a:spcBef>
                <a:spcPct val="20000"/>
              </a:spcBef>
              <a:buClr>
                <a:schemeClr val="accent1"/>
              </a:buClr>
              <a:buFont typeface="Arial" pitchFamily="34" charset="0"/>
              <a:buChar char="•"/>
            </a:pPr>
            <a:r>
              <a:rPr lang="en-GB" sz="1500">
                <a:latin typeface="Arial"/>
              </a:rPr>
              <a:t>the scene and where it is.</a:t>
            </a:r>
          </a:p>
          <a:p>
            <a:pPr>
              <a:lnSpc>
                <a:spcPct val="90000"/>
              </a:lnSpc>
              <a:spcBef>
                <a:spcPct val="20000"/>
              </a:spcBef>
              <a:buClr>
                <a:schemeClr val="accent1"/>
              </a:buClr>
              <a:buFont typeface="Arial" pitchFamily="34" charset="0"/>
              <a:buChar char="•"/>
            </a:pPr>
            <a:r>
              <a:rPr lang="en-GB" sz="1500">
                <a:latin typeface="Arial"/>
              </a:rPr>
              <a:t>• In Computer Vision a camera (or several cameras) is linked to</a:t>
            </a:r>
          </a:p>
          <a:p>
            <a:pPr>
              <a:lnSpc>
                <a:spcPct val="90000"/>
              </a:lnSpc>
              <a:spcBef>
                <a:spcPct val="20000"/>
              </a:spcBef>
              <a:buClr>
                <a:schemeClr val="accent1"/>
              </a:buClr>
              <a:buFont typeface="Arial" pitchFamily="34" charset="0"/>
              <a:buChar char="•"/>
            </a:pPr>
            <a:r>
              <a:rPr lang="en-GB" sz="1500">
                <a:latin typeface="Arial"/>
              </a:rPr>
              <a:t>a computer.</a:t>
            </a:r>
          </a:p>
          <a:p>
            <a:pPr>
              <a:lnSpc>
                <a:spcPct val="90000"/>
              </a:lnSpc>
              <a:spcBef>
                <a:spcPct val="20000"/>
              </a:spcBef>
              <a:buClr>
                <a:schemeClr val="accent1"/>
              </a:buClr>
              <a:buFont typeface="Arial" pitchFamily="34" charset="0"/>
              <a:buChar char="•"/>
            </a:pPr>
            <a:r>
              <a:rPr lang="en-GB" sz="1500">
                <a:latin typeface="Arial"/>
              </a:rPr>
              <a:t>• The computer interprets images of a real scene to:</a:t>
            </a:r>
          </a:p>
          <a:p>
            <a:pPr>
              <a:lnSpc>
                <a:spcPct val="90000"/>
              </a:lnSpc>
              <a:spcBef>
                <a:spcPct val="20000"/>
              </a:spcBef>
              <a:buClr>
                <a:schemeClr val="accent1"/>
              </a:buClr>
              <a:buFont typeface="Arial" pitchFamily="34" charset="0"/>
              <a:buChar char="•"/>
            </a:pPr>
            <a:r>
              <a:rPr lang="en-GB" sz="1500">
                <a:latin typeface="Arial"/>
              </a:rPr>
              <a:t>• perceive the story behind the image and</a:t>
            </a:r>
          </a:p>
          <a:p>
            <a:pPr>
              <a:lnSpc>
                <a:spcPct val="90000"/>
              </a:lnSpc>
              <a:spcBef>
                <a:spcPct val="20000"/>
              </a:spcBef>
              <a:buClr>
                <a:schemeClr val="accent1"/>
              </a:buClr>
              <a:buFont typeface="Arial" pitchFamily="34" charset="0"/>
              <a:buChar char="•"/>
            </a:pPr>
            <a:r>
              <a:rPr lang="en-GB" sz="1500">
                <a:latin typeface="Arial"/>
              </a:rPr>
              <a:t>• obtain information useful for tasks such as navigation,</a:t>
            </a:r>
          </a:p>
          <a:p>
            <a:pPr>
              <a:lnSpc>
                <a:spcPct val="90000"/>
              </a:lnSpc>
              <a:spcBef>
                <a:spcPct val="20000"/>
              </a:spcBef>
              <a:buClr>
                <a:schemeClr val="accent1"/>
              </a:buClr>
              <a:buFont typeface="Arial" pitchFamily="34" charset="0"/>
              <a:buChar char="•"/>
            </a:pPr>
            <a:r>
              <a:rPr lang="en-GB" sz="1500">
                <a:latin typeface="Arial"/>
              </a:rPr>
              <a:t>manipulation and recognition.</a:t>
            </a:r>
          </a:p>
          <a:p>
            <a:pPr>
              <a:lnSpc>
                <a:spcPct val="90000"/>
              </a:lnSpc>
              <a:spcBef>
                <a:spcPct val="20000"/>
              </a:spcBef>
              <a:buClr>
                <a:schemeClr val="accent1"/>
              </a:buClr>
              <a:buFont typeface="Arial" pitchFamily="34" charset="0"/>
              <a:buChar char="•"/>
            </a:pPr>
            <a:r>
              <a:rPr lang="en-GB" sz="1500">
                <a:latin typeface="Arial"/>
              </a:rPr>
              <a:t>• What is happening?</a:t>
            </a:r>
          </a:p>
          <a:p>
            <a:pPr>
              <a:lnSpc>
                <a:spcPct val="90000"/>
              </a:lnSpc>
              <a:spcBef>
                <a:spcPct val="20000"/>
              </a:spcBef>
              <a:buClr>
                <a:schemeClr val="accent1"/>
              </a:buClr>
              <a:buFont typeface="Arial" pitchFamily="34" charset="0"/>
              <a:buChar char="•"/>
            </a:pPr>
            <a:r>
              <a:rPr lang="en-GB" sz="1500">
                <a:latin typeface="Arial"/>
              </a:rPr>
              <a:t>• What kind of scene?</a:t>
            </a:r>
          </a:p>
          <a:p>
            <a:pPr>
              <a:lnSpc>
                <a:spcPct val="90000"/>
              </a:lnSpc>
              <a:spcBef>
                <a:spcPct val="20000"/>
              </a:spcBef>
              <a:buClr>
                <a:schemeClr val="accent1"/>
              </a:buClr>
              <a:buFont typeface="Arial" pitchFamily="34" charset="0"/>
              <a:buChar char="•"/>
            </a:pPr>
            <a:r>
              <a:rPr lang="en-GB" sz="1500">
                <a:latin typeface="Arial"/>
              </a:rPr>
              <a:t>• Where are the cars?</a:t>
            </a:r>
          </a:p>
          <a:p>
            <a:pPr>
              <a:lnSpc>
                <a:spcPct val="90000"/>
              </a:lnSpc>
              <a:spcBef>
                <a:spcPct val="20000"/>
              </a:spcBef>
              <a:buClr>
                <a:schemeClr val="accent1"/>
              </a:buClr>
              <a:buFont typeface="Arial" pitchFamily="34" charset="0"/>
              <a:buChar char="•"/>
            </a:pPr>
            <a:r>
              <a:rPr lang="en-GB" sz="1500">
                <a:latin typeface="Arial"/>
              </a:rPr>
              <a:t>• How far is the building?</a:t>
            </a:r>
          </a:p>
          <a:p>
            <a:pPr>
              <a:lnSpc>
                <a:spcPct val="90000"/>
              </a:lnSpc>
              <a:spcBef>
                <a:spcPct val="20000"/>
              </a:spcBef>
              <a:buClr>
                <a:schemeClr val="accent1"/>
              </a:buClr>
              <a:buFont typeface="Arial" pitchFamily="34" charset="0"/>
              <a:buChar char="•"/>
            </a:pPr>
            <a:r>
              <a:rPr lang="en-GB" sz="1500">
                <a:latin typeface="Arial"/>
              </a:rPr>
              <a:t>• Can we track the cars?</a:t>
            </a:r>
            <a:endParaRPr lang="en-GB" sz="1500">
              <a:effectLst/>
              <a:latin typeface="Arial"/>
            </a:endParaRPr>
          </a:p>
        </p:txBody>
      </p:sp>
      <p:sp>
        <p:nvSpPr>
          <p:cNvPr id="2" name="Date Placeholder 1">
            <a:extLst>
              <a:ext uri="{FF2B5EF4-FFF2-40B4-BE49-F238E27FC236}">
                <a16:creationId xmlns:a16="http://schemas.microsoft.com/office/drawing/2014/main" id="{E000E1D6-BF00-C048-93C4-F722C0B3D2DB}"/>
              </a:ext>
            </a:extLst>
          </p:cNvPr>
          <p:cNvSpPr>
            <a:spLocks noGrp="1"/>
          </p:cNvSpPr>
          <p:nvPr>
            <p:ph type="dt" sz="half" idx="10"/>
          </p:nvPr>
        </p:nvSpPr>
        <p:spPr>
          <a:xfrm>
            <a:off x="457200" y="18288"/>
            <a:ext cx="2895600" cy="329184"/>
          </a:xfrm>
        </p:spPr>
        <p:txBody>
          <a:bodyPr vert="horz" lIns="91440" tIns="45720" rIns="91440" bIns="45720" rtlCol="0" anchor="ctr">
            <a:normAutofit/>
          </a:bodyPr>
          <a:lstStyle/>
          <a:p>
            <a:pPr fontAlgn="base">
              <a:spcBef>
                <a:spcPct val="0"/>
              </a:spcBef>
              <a:spcAft>
                <a:spcPts val="600"/>
              </a:spcAft>
              <a:defRPr/>
            </a:pPr>
            <a:fld id="{C61DB25C-1069-AA40-8364-9CECED7D35B3}" type="datetime10">
              <a:rPr lang="en-US" b="1" smtClean="0"/>
              <a:pPr fontAlgn="base">
                <a:spcBef>
                  <a:spcPct val="0"/>
                </a:spcBef>
                <a:spcAft>
                  <a:spcPts val="600"/>
                </a:spcAft>
                <a:defRPr/>
              </a:pPr>
              <a:t>23:38</a:t>
            </a:fld>
            <a:endParaRPr lang="en-US" b="1"/>
          </a:p>
        </p:txBody>
      </p:sp>
      <p:sp>
        <p:nvSpPr>
          <p:cNvPr id="3" name="Footer Placeholder 2">
            <a:extLst>
              <a:ext uri="{FF2B5EF4-FFF2-40B4-BE49-F238E27FC236}">
                <a16:creationId xmlns:a16="http://schemas.microsoft.com/office/drawing/2014/main" id="{47432298-657E-8040-B633-9772A490DD1D}"/>
              </a:ext>
            </a:extLst>
          </p:cNvPr>
          <p:cNvSpPr>
            <a:spLocks noGrp="1"/>
          </p:cNvSpPr>
          <p:nvPr>
            <p:ph type="ftr" sz="quarter" idx="11"/>
          </p:nvPr>
        </p:nvSpPr>
        <p:spPr>
          <a:xfrm>
            <a:off x="3429000" y="18288"/>
            <a:ext cx="4114800" cy="329184"/>
          </a:xfrm>
        </p:spPr>
        <p:txBody>
          <a:bodyPr vert="horz" lIns="91440" tIns="45720" rIns="91440" bIns="45720" rtlCol="0" anchor="ctr">
            <a:normAutofit/>
          </a:bodyPr>
          <a:lstStyle/>
          <a:p>
            <a:pPr fontAlgn="base">
              <a:spcBef>
                <a:spcPct val="0"/>
              </a:spcBef>
              <a:spcAft>
                <a:spcPts val="600"/>
              </a:spcAft>
              <a:defRPr/>
            </a:pPr>
            <a:r>
              <a:rPr lang="en-US" b="1" kern="1200">
                <a:latin typeface="Arial"/>
                <a:ea typeface="+mn-ea"/>
                <a:cs typeface="+mn-cs"/>
              </a:rPr>
              <a:t>Artificial Vision</a:t>
            </a:r>
          </a:p>
        </p:txBody>
      </p:sp>
      <p:sp>
        <p:nvSpPr>
          <p:cNvPr id="4" name="Slide Number Placeholder 3">
            <a:extLst>
              <a:ext uri="{FF2B5EF4-FFF2-40B4-BE49-F238E27FC236}">
                <a16:creationId xmlns:a16="http://schemas.microsoft.com/office/drawing/2014/main" id="{1B1BF91D-FD26-BD4E-B5B7-6FAC83E72BEE}"/>
              </a:ext>
            </a:extLst>
          </p:cNvPr>
          <p:cNvSpPr>
            <a:spLocks noGrp="1"/>
          </p:cNvSpPr>
          <p:nvPr>
            <p:ph type="sldNum" sz="quarter" idx="12"/>
          </p:nvPr>
        </p:nvSpPr>
        <p:spPr>
          <a:xfrm>
            <a:off x="7620000" y="18288"/>
            <a:ext cx="1066800" cy="329184"/>
          </a:xfrm>
        </p:spPr>
        <p:txBody>
          <a:bodyPr vert="horz" lIns="91440" tIns="45720" rIns="91440" bIns="45720" rtlCol="0" anchor="ctr">
            <a:normAutofit/>
          </a:bodyPr>
          <a:lstStyle/>
          <a:p>
            <a:pPr fontAlgn="base">
              <a:spcBef>
                <a:spcPct val="0"/>
              </a:spcBef>
              <a:spcAft>
                <a:spcPts val="600"/>
              </a:spcAft>
              <a:defRPr/>
            </a:pPr>
            <a:fld id="{024DD98D-F03C-4209-9EA0-AF6F50C42271}" type="slidenum">
              <a:rPr lang="en-US" smtClean="0"/>
              <a:pPr fontAlgn="base">
                <a:spcBef>
                  <a:spcPct val="0"/>
                </a:spcBef>
                <a:spcAft>
                  <a:spcPts val="600"/>
                </a:spcAft>
                <a:defRPr/>
              </a:pPr>
              <a:t>14</a:t>
            </a:fld>
            <a:endParaRPr lang="en-US"/>
          </a:p>
        </p:txBody>
      </p:sp>
    </p:spTree>
    <p:extLst>
      <p:ext uri="{BB962C8B-B14F-4D97-AF65-F5344CB8AC3E}">
        <p14:creationId xmlns:p14="http://schemas.microsoft.com/office/powerpoint/2010/main" val="813482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204788"/>
            <a:ext cx="8229600" cy="1143000"/>
          </a:xfrm>
        </p:spPr>
        <p:txBody>
          <a:bodyPr/>
          <a:lstStyle/>
          <a:p>
            <a:pPr>
              <a:lnSpc>
                <a:spcPct val="90000"/>
              </a:lnSpc>
              <a:defRPr/>
            </a:pPr>
            <a:r>
              <a:rPr lang="en-US" altLang="es-ES" dirty="0"/>
              <a:t>The problem</a:t>
            </a:r>
          </a:p>
        </p:txBody>
      </p:sp>
      <p:pic>
        <p:nvPicPr>
          <p:cNvPr id="33794" name="Picture 8" descr="ey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333750"/>
            <a:ext cx="1676400" cy="1095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795" name="Picture 9" descr="brain-intr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409950"/>
            <a:ext cx="1371600" cy="1095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796" name="Text Box 13"/>
          <p:cNvSpPr txBox="1">
            <a:spLocks noChangeArrowheads="1"/>
          </p:cNvSpPr>
          <p:nvPr/>
        </p:nvSpPr>
        <p:spPr bwMode="auto">
          <a:xfrm>
            <a:off x="290513" y="2997200"/>
            <a:ext cx="1292225" cy="590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pPr>
            <a:r>
              <a:rPr lang="en-US" altLang="es-ES" sz="1800"/>
              <a:t>Real world</a:t>
            </a:r>
            <a:br>
              <a:rPr lang="en-US" altLang="es-ES" sz="1800"/>
            </a:br>
            <a:r>
              <a:rPr lang="en-US" altLang="es-ES" sz="1800"/>
              <a:t>scene</a:t>
            </a:r>
          </a:p>
        </p:txBody>
      </p:sp>
      <p:sp>
        <p:nvSpPr>
          <p:cNvPr id="33797" name="Line 14"/>
          <p:cNvSpPr>
            <a:spLocks noChangeShapeType="1"/>
          </p:cNvSpPr>
          <p:nvPr/>
        </p:nvSpPr>
        <p:spPr bwMode="auto">
          <a:xfrm flipV="1">
            <a:off x="1524000" y="3943350"/>
            <a:ext cx="914400" cy="762000"/>
          </a:xfrm>
          <a:prstGeom prst="line">
            <a:avLst/>
          </a:prstGeom>
          <a:noFill/>
          <a:ln w="15875">
            <a:solidFill>
              <a:schemeClr val="tx1"/>
            </a:solidFill>
            <a:round/>
            <a:headEnd/>
            <a:tailEnd type="triangle" w="lg" len="lg"/>
          </a:ln>
          <a:extLst>
            <a:ext uri="{909E8E84-426E-40dd-AFC4-6F175D3DCCD1}">
              <a14:hiddenFill xmlns="" xmlns:a14="http://schemas.microsoft.com/office/drawing/2010/main">
                <a:noFill/>
              </a14:hiddenFill>
            </a:ext>
          </a:extLst>
        </p:spPr>
        <p:txBody>
          <a:bodyPr/>
          <a:lstStyle/>
          <a:p>
            <a:endParaRPr lang="en-US"/>
          </a:p>
        </p:txBody>
      </p:sp>
      <p:sp>
        <p:nvSpPr>
          <p:cNvPr id="33798" name="Line 17"/>
          <p:cNvSpPr>
            <a:spLocks noChangeShapeType="1"/>
          </p:cNvSpPr>
          <p:nvPr/>
        </p:nvSpPr>
        <p:spPr bwMode="auto">
          <a:xfrm flipV="1">
            <a:off x="4191000" y="3867150"/>
            <a:ext cx="838200" cy="0"/>
          </a:xfrm>
          <a:prstGeom prst="line">
            <a:avLst/>
          </a:prstGeom>
          <a:noFill/>
          <a:ln w="15875">
            <a:solidFill>
              <a:schemeClr val="tx1"/>
            </a:solidFill>
            <a:round/>
            <a:headEnd/>
            <a:tailEnd type="triangle" w="lg" len="lg"/>
          </a:ln>
          <a:extLst>
            <a:ext uri="{909E8E84-426E-40dd-AFC4-6F175D3DCCD1}">
              <a14:hiddenFill xmlns="" xmlns:a14="http://schemas.microsoft.com/office/drawing/2010/main">
                <a:noFill/>
              </a14:hiddenFill>
            </a:ext>
          </a:extLst>
        </p:spPr>
        <p:txBody>
          <a:bodyPr/>
          <a:lstStyle/>
          <a:p>
            <a:endParaRPr lang="en-US"/>
          </a:p>
        </p:txBody>
      </p:sp>
      <p:sp>
        <p:nvSpPr>
          <p:cNvPr id="33799" name="Text Box 20"/>
          <p:cNvSpPr txBox="1">
            <a:spLocks noChangeArrowheads="1"/>
          </p:cNvSpPr>
          <p:nvPr/>
        </p:nvSpPr>
        <p:spPr bwMode="auto">
          <a:xfrm>
            <a:off x="2468563" y="3073400"/>
            <a:ext cx="1660525"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pPr>
            <a:r>
              <a:rPr lang="en-US" altLang="es-ES" sz="1800"/>
              <a:t>Sensing device</a:t>
            </a:r>
          </a:p>
        </p:txBody>
      </p:sp>
      <p:sp>
        <p:nvSpPr>
          <p:cNvPr id="33800" name="Text Box 21"/>
          <p:cNvSpPr txBox="1">
            <a:spLocks noChangeArrowheads="1"/>
          </p:cNvSpPr>
          <p:nvPr/>
        </p:nvSpPr>
        <p:spPr bwMode="auto">
          <a:xfrm>
            <a:off x="4645025" y="3073400"/>
            <a:ext cx="20701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pPr>
            <a:r>
              <a:rPr lang="en-US" altLang="es-ES" sz="1800"/>
              <a:t>Interpreting device</a:t>
            </a:r>
          </a:p>
        </p:txBody>
      </p:sp>
      <p:sp>
        <p:nvSpPr>
          <p:cNvPr id="33801" name="Text Box 22"/>
          <p:cNvSpPr txBox="1">
            <a:spLocks noChangeArrowheads="1"/>
          </p:cNvSpPr>
          <p:nvPr/>
        </p:nvSpPr>
        <p:spPr bwMode="auto">
          <a:xfrm>
            <a:off x="7200900" y="3073400"/>
            <a:ext cx="160655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pPr>
            <a:r>
              <a:rPr lang="en-US" altLang="es-ES" sz="1800"/>
              <a:t>Interpretation</a:t>
            </a:r>
          </a:p>
        </p:txBody>
      </p:sp>
      <p:sp>
        <p:nvSpPr>
          <p:cNvPr id="33802" name="Rectangle 23"/>
          <p:cNvSpPr>
            <a:spLocks noChangeArrowheads="1"/>
          </p:cNvSpPr>
          <p:nvPr/>
        </p:nvSpPr>
        <p:spPr bwMode="auto">
          <a:xfrm>
            <a:off x="7086600" y="3943350"/>
            <a:ext cx="19050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pPr>
            <a:r>
              <a:rPr lang="en-US" altLang="es-ES" sz="1600">
                <a:solidFill>
                  <a:schemeClr val="tx2"/>
                </a:solidFill>
              </a:rPr>
              <a:t>Nature</a:t>
            </a:r>
          </a:p>
          <a:p>
            <a:pPr algn="ctr" eaLnBrk="1" hangingPunct="1">
              <a:lnSpc>
                <a:spcPct val="90000"/>
              </a:lnSpc>
            </a:pPr>
            <a:r>
              <a:rPr lang="en-US" altLang="es-ES" sz="1600">
                <a:solidFill>
                  <a:schemeClr val="tx2"/>
                </a:solidFill>
              </a:rPr>
              <a:t>A butterfly on rocks</a:t>
            </a:r>
          </a:p>
          <a:p>
            <a:pPr algn="ctr" eaLnBrk="1" hangingPunct="1">
              <a:lnSpc>
                <a:spcPct val="90000"/>
              </a:lnSpc>
            </a:pPr>
            <a:r>
              <a:rPr lang="en-US" altLang="es-ES" sz="1600">
                <a:solidFill>
                  <a:schemeClr val="tx2"/>
                </a:solidFill>
              </a:rPr>
              <a:t>Strange color painted stones</a:t>
            </a:r>
          </a:p>
          <a:p>
            <a:pPr algn="ctr" eaLnBrk="1" hangingPunct="1">
              <a:lnSpc>
                <a:spcPct val="90000"/>
              </a:lnSpc>
            </a:pPr>
            <a:r>
              <a:rPr lang="en-US" altLang="es-ES" sz="1600">
                <a:solidFill>
                  <a:schemeClr val="tx2"/>
                </a:solidFill>
              </a:rPr>
              <a:t>An artistic image</a:t>
            </a:r>
          </a:p>
        </p:txBody>
      </p:sp>
      <p:grpSp>
        <p:nvGrpSpPr>
          <p:cNvPr id="33803" name="Group 26"/>
          <p:cNvGrpSpPr>
            <a:grpSpLocks/>
          </p:cNvGrpSpPr>
          <p:nvPr/>
        </p:nvGrpSpPr>
        <p:grpSpPr bwMode="auto">
          <a:xfrm>
            <a:off x="1524000" y="4629150"/>
            <a:ext cx="5638800" cy="1428750"/>
            <a:chOff x="960" y="3312"/>
            <a:chExt cx="3552" cy="900"/>
          </a:xfrm>
        </p:grpSpPr>
        <p:pic>
          <p:nvPicPr>
            <p:cNvPr id="23568" name="Picture 6" descr="xirlinkbei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2" y="3312"/>
              <a:ext cx="900" cy="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69" name="Picture 12" descr="comp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 y="3456"/>
              <a:ext cx="1008" cy="7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70" name="Line 16"/>
            <p:cNvSpPr>
              <a:spLocks noChangeShapeType="1"/>
            </p:cNvSpPr>
            <p:nvPr/>
          </p:nvSpPr>
          <p:spPr bwMode="auto">
            <a:xfrm>
              <a:off x="960" y="3360"/>
              <a:ext cx="576" cy="432"/>
            </a:xfrm>
            <a:prstGeom prst="line">
              <a:avLst/>
            </a:prstGeom>
            <a:noFill/>
            <a:ln w="15875">
              <a:solidFill>
                <a:schemeClr val="tx1"/>
              </a:solidFill>
              <a:round/>
              <a:headEnd/>
              <a:tailEnd type="triangle" w="lg" len="lg"/>
            </a:ln>
            <a:extLst>
              <a:ext uri="{909E8E84-426E-40dd-AFC4-6F175D3DCCD1}">
                <a14:hiddenFill xmlns="" xmlns:a14="http://schemas.microsoft.com/office/drawing/2010/main">
                  <a:noFill/>
                </a14:hiddenFill>
              </a:ext>
            </a:extLst>
          </p:spPr>
          <p:txBody>
            <a:bodyPr/>
            <a:lstStyle/>
            <a:p>
              <a:endParaRPr lang="en-US"/>
            </a:p>
          </p:txBody>
        </p:sp>
        <p:sp>
          <p:nvSpPr>
            <p:cNvPr id="23571" name="Line 18"/>
            <p:cNvSpPr>
              <a:spLocks noChangeShapeType="1"/>
            </p:cNvSpPr>
            <p:nvPr/>
          </p:nvSpPr>
          <p:spPr bwMode="auto">
            <a:xfrm flipV="1">
              <a:off x="2640" y="3792"/>
              <a:ext cx="528" cy="0"/>
            </a:xfrm>
            <a:prstGeom prst="line">
              <a:avLst/>
            </a:prstGeom>
            <a:noFill/>
            <a:ln w="15875">
              <a:solidFill>
                <a:schemeClr val="tx1"/>
              </a:solidFill>
              <a:round/>
              <a:headEnd/>
              <a:tailEnd type="triangle" w="lg" len="lg"/>
            </a:ln>
            <a:extLst>
              <a:ext uri="{909E8E84-426E-40dd-AFC4-6F175D3DCCD1}">
                <a14:hiddenFill xmlns="" xmlns:a14="http://schemas.microsoft.com/office/drawing/2010/main">
                  <a:noFill/>
                </a14:hiddenFill>
              </a:ext>
            </a:extLst>
          </p:spPr>
          <p:txBody>
            <a:bodyPr/>
            <a:lstStyle/>
            <a:p>
              <a:endParaRPr lang="en-US"/>
            </a:p>
          </p:txBody>
        </p:sp>
        <p:sp>
          <p:nvSpPr>
            <p:cNvPr id="23572" name="Line 24"/>
            <p:cNvSpPr>
              <a:spLocks noChangeShapeType="1"/>
            </p:cNvSpPr>
            <p:nvPr/>
          </p:nvSpPr>
          <p:spPr bwMode="auto">
            <a:xfrm flipV="1">
              <a:off x="4176" y="3648"/>
              <a:ext cx="336" cy="144"/>
            </a:xfrm>
            <a:prstGeom prst="line">
              <a:avLst/>
            </a:prstGeom>
            <a:noFill/>
            <a:ln w="15875">
              <a:solidFill>
                <a:schemeClr val="tx1"/>
              </a:solidFill>
              <a:round/>
              <a:headEnd/>
              <a:tailEnd type="triangle" w="lg" len="lg"/>
            </a:ln>
            <a:extLst>
              <a:ext uri="{909E8E84-426E-40dd-AFC4-6F175D3DCCD1}">
                <a14:hiddenFill xmlns="" xmlns:a14="http://schemas.microsoft.com/office/drawing/2010/main">
                  <a:noFill/>
                </a14:hiddenFill>
              </a:ext>
            </a:extLst>
          </p:spPr>
          <p:txBody>
            <a:bodyPr/>
            <a:lstStyle/>
            <a:p>
              <a:endParaRPr lang="en-US"/>
            </a:p>
          </p:txBody>
        </p:sp>
      </p:grpSp>
      <p:sp>
        <p:nvSpPr>
          <p:cNvPr id="33804" name="Line 25"/>
          <p:cNvSpPr>
            <a:spLocks noChangeShapeType="1"/>
          </p:cNvSpPr>
          <p:nvPr/>
        </p:nvSpPr>
        <p:spPr bwMode="auto">
          <a:xfrm>
            <a:off x="6629400" y="3943350"/>
            <a:ext cx="533400" cy="228600"/>
          </a:xfrm>
          <a:prstGeom prst="line">
            <a:avLst/>
          </a:prstGeom>
          <a:noFill/>
          <a:ln w="15875">
            <a:solidFill>
              <a:schemeClr val="tx1"/>
            </a:solidFill>
            <a:round/>
            <a:headEnd/>
            <a:tailEnd type="triangle" w="lg" len="lg"/>
          </a:ln>
          <a:extLst>
            <a:ext uri="{909E8E84-426E-40dd-AFC4-6F175D3DCCD1}">
              <a14:hiddenFill xmlns="" xmlns:a14="http://schemas.microsoft.com/office/drawing/2010/main">
                <a:noFill/>
              </a14:hiddenFill>
            </a:ext>
          </a:extLst>
        </p:spPr>
        <p:txBody>
          <a:bodyPr/>
          <a:lstStyle/>
          <a:p>
            <a:endParaRPr lang="en-US"/>
          </a:p>
        </p:txBody>
      </p:sp>
      <p:sp>
        <p:nvSpPr>
          <p:cNvPr id="23566" name="Rectangle 27"/>
          <p:cNvSpPr>
            <a:spLocks noChangeArrowheads="1"/>
          </p:cNvSpPr>
          <p:nvPr/>
        </p:nvSpPr>
        <p:spPr bwMode="auto">
          <a:xfrm>
            <a:off x="228600" y="914400"/>
            <a:ext cx="8458200" cy="1649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endParaRPr lang="en-GB" altLang="es-ES" sz="2400" b="0" dirty="0"/>
          </a:p>
          <a:p>
            <a:pPr eaLnBrk="1" hangingPunct="1">
              <a:lnSpc>
                <a:spcPct val="90000"/>
              </a:lnSpc>
            </a:pPr>
            <a:r>
              <a:rPr lang="en-GB" altLang="es-ES" sz="2400" b="0" dirty="0"/>
              <a:t>Want to make a computer understand images</a:t>
            </a:r>
          </a:p>
          <a:p>
            <a:pPr eaLnBrk="1" hangingPunct="1">
              <a:lnSpc>
                <a:spcPct val="90000"/>
              </a:lnSpc>
            </a:pPr>
            <a:endParaRPr lang="en-GB" altLang="es-ES" sz="2400" b="0" dirty="0"/>
          </a:p>
          <a:p>
            <a:pPr eaLnBrk="1" hangingPunct="1">
              <a:lnSpc>
                <a:spcPct val="90000"/>
              </a:lnSpc>
            </a:pPr>
            <a:r>
              <a:rPr lang="en-GB" altLang="es-ES" sz="2400" b="0" dirty="0"/>
              <a:t> We know it is possible – we do it effortlessly!</a:t>
            </a:r>
          </a:p>
        </p:txBody>
      </p:sp>
      <p:pic>
        <p:nvPicPr>
          <p:cNvPr id="33806" name="Imagen 1"/>
          <p:cNvPicPr>
            <a:picLocks noChangeAspect="1"/>
          </p:cNvPicPr>
          <p:nvPr/>
        </p:nvPicPr>
        <p:blipFill>
          <a:blip r:embed="rId7">
            <a:extLst>
              <a:ext uri="{28A0092B-C50C-407E-A947-70E740481C1C}">
                <a14:useLocalDpi xmlns:a14="http://schemas.microsoft.com/office/drawing/2010/main" val="0"/>
              </a:ext>
            </a:extLst>
          </a:blip>
          <a:srcRect l="12459" r="35178"/>
          <a:stretch>
            <a:fillRect/>
          </a:stretch>
        </p:blipFill>
        <p:spPr bwMode="auto">
          <a:xfrm>
            <a:off x="176213" y="3879850"/>
            <a:ext cx="1495425"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BFD7A3B5-A7F5-DE42-9FAC-530203B7920D}"/>
              </a:ext>
            </a:extLst>
          </p:cNvPr>
          <p:cNvSpPr>
            <a:spLocks noGrp="1"/>
          </p:cNvSpPr>
          <p:nvPr>
            <p:ph type="dt" sz="half" idx="10"/>
          </p:nvPr>
        </p:nvSpPr>
        <p:spPr/>
        <p:txBody>
          <a:bodyPr/>
          <a:lstStyle/>
          <a:p>
            <a:pPr>
              <a:defRPr/>
            </a:pPr>
            <a:fld id="{D0CFE75B-8EBD-2848-A621-DD4D8EE29EEC}" type="datetime10">
              <a:rPr lang="es-ES_tradnl" smtClean="0"/>
              <a:t>23:38</a:t>
            </a:fld>
            <a:endParaRPr lang="en-US" dirty="0"/>
          </a:p>
        </p:txBody>
      </p:sp>
      <p:sp>
        <p:nvSpPr>
          <p:cNvPr id="3" name="Slide Number Placeholder 2">
            <a:extLst>
              <a:ext uri="{FF2B5EF4-FFF2-40B4-BE49-F238E27FC236}">
                <a16:creationId xmlns:a16="http://schemas.microsoft.com/office/drawing/2014/main" id="{F73105CB-DC95-0E48-BD29-68F81A191176}"/>
              </a:ext>
            </a:extLst>
          </p:cNvPr>
          <p:cNvSpPr>
            <a:spLocks noGrp="1"/>
          </p:cNvSpPr>
          <p:nvPr>
            <p:ph type="sldNum" sz="quarter" idx="12"/>
          </p:nvPr>
        </p:nvSpPr>
        <p:spPr/>
        <p:txBody>
          <a:bodyPr/>
          <a:lstStyle/>
          <a:p>
            <a:pPr>
              <a:defRPr/>
            </a:pPr>
            <a:fld id="{92C0268C-C029-4760-98E8-5BF4E76A023E}" type="slidenum">
              <a:rPr lang="en-US" smtClean="0"/>
              <a:pPr>
                <a:defRPr/>
              </a:pPr>
              <a:t>15</a:t>
            </a:fld>
            <a:endParaRPr lang="en-US"/>
          </a:p>
        </p:txBody>
      </p:sp>
    </p:spTree>
    <p:extLst>
      <p:ext uri="{BB962C8B-B14F-4D97-AF65-F5344CB8AC3E}">
        <p14:creationId xmlns:p14="http://schemas.microsoft.com/office/powerpoint/2010/main" val="7618467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7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79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7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7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80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8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80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80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80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p:bldP spid="33797" grpId="0" animBg="1"/>
      <p:bldP spid="33798" grpId="0" animBg="1"/>
      <p:bldP spid="33799" grpId="0"/>
      <p:bldP spid="33800" grpId="0"/>
      <p:bldP spid="33801" grpId="0"/>
      <p:bldP spid="33802" grpId="0"/>
      <p:bldP spid="3380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pPr>
              <a:lnSpc>
                <a:spcPct val="90000"/>
              </a:lnSpc>
              <a:defRPr/>
            </a:pPr>
            <a:r>
              <a:rPr lang="en-US" altLang="es-ES" dirty="0"/>
              <a:t>The Human Eye</a:t>
            </a:r>
          </a:p>
        </p:txBody>
      </p:sp>
      <p:sp>
        <p:nvSpPr>
          <p:cNvPr id="20483" name="Content Placeholder 2"/>
          <p:cNvSpPr>
            <a:spLocks noGrp="1" noChangeArrowheads="1"/>
          </p:cNvSpPr>
          <p:nvPr>
            <p:ph idx="1"/>
          </p:nvPr>
        </p:nvSpPr>
        <p:spPr>
          <a:xfrm>
            <a:off x="228600" y="1447800"/>
            <a:ext cx="3962400" cy="5105400"/>
          </a:xfrm>
        </p:spPr>
        <p:txBody>
          <a:bodyPr/>
          <a:lstStyle/>
          <a:p>
            <a:pPr eaLnBrk="1" hangingPunct="1">
              <a:lnSpc>
                <a:spcPct val="80000"/>
              </a:lnSpc>
            </a:pPr>
            <a:r>
              <a:rPr lang="en-US" altLang="es-ES" sz="1800">
                <a:cs typeface="Calibri" panose="020F0502020204030204" pitchFamily="34" charset="0"/>
              </a:rPr>
              <a:t>Retina measures about 5 × 5 cm and contains 10</a:t>
            </a:r>
            <a:r>
              <a:rPr lang="en-US" altLang="es-ES" sz="1800" baseline="30000">
                <a:cs typeface="Calibri" panose="020F0502020204030204" pitchFamily="34" charset="0"/>
              </a:rPr>
              <a:t>8</a:t>
            </a:r>
            <a:r>
              <a:rPr lang="en-US" altLang="es-ES" sz="1800">
                <a:cs typeface="Calibri" panose="020F0502020204030204" pitchFamily="34" charset="0"/>
              </a:rPr>
              <a:t> sampling elements (rods and cones).</a:t>
            </a:r>
          </a:p>
          <a:p>
            <a:pPr eaLnBrk="1" hangingPunct="1">
              <a:lnSpc>
                <a:spcPct val="80000"/>
              </a:lnSpc>
            </a:pPr>
            <a:endParaRPr lang="en-US" altLang="es-ES" sz="1800">
              <a:cs typeface="Calibri" panose="020F0502020204030204" pitchFamily="34" charset="0"/>
            </a:endParaRPr>
          </a:p>
          <a:p>
            <a:pPr eaLnBrk="1" hangingPunct="1">
              <a:lnSpc>
                <a:spcPct val="80000"/>
              </a:lnSpc>
            </a:pPr>
            <a:r>
              <a:rPr lang="en-US" altLang="es-ES" sz="1800">
                <a:cs typeface="Calibri" panose="020F0502020204030204" pitchFamily="34" charset="0"/>
              </a:rPr>
              <a:t>The eye</a:t>
            </a:r>
            <a:r>
              <a:rPr lang="ja-JP" altLang="en-US" sz="1800">
                <a:cs typeface="Calibri" panose="020F0502020204030204" pitchFamily="34" charset="0"/>
              </a:rPr>
              <a:t>’</a:t>
            </a:r>
            <a:r>
              <a:rPr lang="en-US" altLang="ja-JP" sz="1800">
                <a:cs typeface="Calibri" panose="020F0502020204030204" pitchFamily="34" charset="0"/>
              </a:rPr>
              <a:t>s spatial resolution is about 0.01</a:t>
            </a:r>
            <a:r>
              <a:rPr lang="en-US" altLang="ja-JP" sz="1800" baseline="30000">
                <a:cs typeface="Calibri" panose="020F0502020204030204" pitchFamily="34" charset="0"/>
              </a:rPr>
              <a:t>◦</a:t>
            </a:r>
            <a:r>
              <a:rPr lang="en-US" altLang="ja-JP" sz="1800">
                <a:cs typeface="Calibri" panose="020F0502020204030204" pitchFamily="34" charset="0"/>
              </a:rPr>
              <a:t> over a 150</a:t>
            </a:r>
            <a:r>
              <a:rPr lang="en-US" altLang="ja-JP" sz="1800" baseline="30000">
                <a:cs typeface="Calibri" panose="020F0502020204030204" pitchFamily="34" charset="0"/>
              </a:rPr>
              <a:t>◦</a:t>
            </a:r>
            <a:r>
              <a:rPr lang="en-US" altLang="ja-JP" sz="1800">
                <a:cs typeface="Calibri" panose="020F0502020204030204" pitchFamily="34" charset="0"/>
              </a:rPr>
              <a:t> field of view.</a:t>
            </a:r>
          </a:p>
          <a:p>
            <a:pPr eaLnBrk="1" hangingPunct="1">
              <a:lnSpc>
                <a:spcPct val="80000"/>
              </a:lnSpc>
            </a:pPr>
            <a:endParaRPr lang="en-US" altLang="es-ES" sz="1800">
              <a:cs typeface="Calibri" panose="020F0502020204030204" pitchFamily="34" charset="0"/>
            </a:endParaRPr>
          </a:p>
          <a:p>
            <a:pPr eaLnBrk="1" hangingPunct="1">
              <a:lnSpc>
                <a:spcPct val="80000"/>
              </a:lnSpc>
            </a:pPr>
            <a:r>
              <a:rPr lang="en-US" altLang="es-ES" sz="1800">
                <a:cs typeface="Calibri" panose="020F0502020204030204" pitchFamily="34" charset="0"/>
              </a:rPr>
              <a:t>Intensity resolution is about 11 bits/element, spectral range is 400–700nm.</a:t>
            </a:r>
          </a:p>
          <a:p>
            <a:pPr eaLnBrk="1" hangingPunct="1">
              <a:lnSpc>
                <a:spcPct val="80000"/>
              </a:lnSpc>
            </a:pPr>
            <a:endParaRPr lang="en-US" altLang="es-ES" sz="1800">
              <a:cs typeface="Calibri" panose="020F0502020204030204" pitchFamily="34" charset="0"/>
            </a:endParaRPr>
          </a:p>
          <a:p>
            <a:pPr eaLnBrk="1" hangingPunct="1">
              <a:lnSpc>
                <a:spcPct val="80000"/>
              </a:lnSpc>
            </a:pPr>
            <a:r>
              <a:rPr lang="en-US" altLang="es-ES" sz="1800">
                <a:cs typeface="Calibri" panose="020F0502020204030204" pitchFamily="34" charset="0"/>
              </a:rPr>
              <a:t>Temporal resolution is about 100 ms (10 Hz).</a:t>
            </a:r>
          </a:p>
          <a:p>
            <a:pPr eaLnBrk="1" hangingPunct="1">
              <a:lnSpc>
                <a:spcPct val="80000"/>
              </a:lnSpc>
            </a:pPr>
            <a:endParaRPr lang="en-US" altLang="es-ES" sz="1800">
              <a:cs typeface="Calibri" panose="020F0502020204030204" pitchFamily="34" charset="0"/>
            </a:endParaRPr>
          </a:p>
          <a:p>
            <a:pPr eaLnBrk="1" hangingPunct="1">
              <a:lnSpc>
                <a:spcPct val="80000"/>
              </a:lnSpc>
            </a:pPr>
            <a:r>
              <a:rPr lang="en-US" altLang="es-ES" sz="1800">
                <a:cs typeface="Calibri" panose="020F0502020204030204" pitchFamily="34" charset="0"/>
              </a:rPr>
              <a:t>Two eyes give a data rate of about 3 GBytes!</a:t>
            </a:r>
          </a:p>
        </p:txBody>
      </p:sp>
      <p:pic>
        <p:nvPicPr>
          <p:cNvPr id="25604" name="Picture 4" descr="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688" y="1773238"/>
            <a:ext cx="2232025" cy="1289050"/>
          </a:xfrm>
          <a:prstGeom prst="rect">
            <a:avLst/>
          </a:prstGeom>
          <a:noFill/>
          <a:ln w="9525">
            <a:solidFill>
              <a:srgbClr val="FF6600"/>
            </a:solidFill>
            <a:miter lim="800000"/>
            <a:headEnd/>
            <a:tailEnd/>
          </a:ln>
          <a:extLst>
            <a:ext uri="{909E8E84-426E-40dd-AFC4-6F175D3DCCD1}">
              <a14:hiddenFill xmlns="" xmlns:a14="http://schemas.microsoft.com/office/drawing/2010/main">
                <a:solidFill>
                  <a:srgbClr val="FFFFFF"/>
                </a:solidFill>
              </a14:hiddenFill>
            </a:ext>
          </a:extLst>
        </p:spPr>
      </p:pic>
      <p:pic>
        <p:nvPicPr>
          <p:cNvPr id="2560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1773238"/>
            <a:ext cx="2232025" cy="1287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06" name="Imagen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3573463"/>
            <a:ext cx="4076700" cy="248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7"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02944408-2EC9-BC4D-A6E9-34BD3064C23D}" type="datetime10">
              <a:rPr lang="es-ES_tradnl" altLang="es-ES" sz="1400" smtClean="0"/>
              <a:t>23:38</a:t>
            </a:fld>
            <a:endParaRPr lang="en-GB" altLang="es-ES" sz="1400"/>
          </a:p>
        </p:txBody>
      </p:sp>
      <p:sp>
        <p:nvSpPr>
          <p:cNvPr id="2" name="Slide Number Placeholder 1">
            <a:extLst>
              <a:ext uri="{FF2B5EF4-FFF2-40B4-BE49-F238E27FC236}">
                <a16:creationId xmlns:a16="http://schemas.microsoft.com/office/drawing/2014/main" id="{98D48929-785F-9646-B219-A7733F95917F}"/>
              </a:ext>
            </a:extLst>
          </p:cNvPr>
          <p:cNvSpPr>
            <a:spLocks noGrp="1"/>
          </p:cNvSpPr>
          <p:nvPr>
            <p:ph type="sldNum" sz="quarter" idx="12"/>
          </p:nvPr>
        </p:nvSpPr>
        <p:spPr/>
        <p:txBody>
          <a:bodyPr/>
          <a:lstStyle/>
          <a:p>
            <a:pPr>
              <a:defRPr/>
            </a:pPr>
            <a:fld id="{92C0268C-C029-4760-98E8-5BF4E76A023E}" type="slidenum">
              <a:rPr lang="en-US" smtClean="0"/>
              <a:pPr>
                <a:defRPr/>
              </a:pPr>
              <a:t>16</a:t>
            </a:fld>
            <a:endParaRPr lang="en-US"/>
          </a:p>
        </p:txBody>
      </p:sp>
    </p:spTree>
    <p:extLst>
      <p:ext uri="{BB962C8B-B14F-4D97-AF65-F5344CB8AC3E}">
        <p14:creationId xmlns:p14="http://schemas.microsoft.com/office/powerpoint/2010/main" val="2301343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4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41521" y="119063"/>
            <a:ext cx="8229600" cy="1143000"/>
          </a:xfrm>
        </p:spPr>
        <p:txBody>
          <a:bodyPr>
            <a:normAutofit/>
          </a:bodyPr>
          <a:lstStyle/>
          <a:p>
            <a:pPr>
              <a:lnSpc>
                <a:spcPct val="90000"/>
              </a:lnSpc>
              <a:defRPr/>
            </a:pPr>
            <a:r>
              <a:rPr lang="en-US" altLang="es-ES" dirty="0"/>
              <a:t>Human visual system</a:t>
            </a:r>
          </a:p>
        </p:txBody>
      </p:sp>
      <p:pic>
        <p:nvPicPr>
          <p:cNvPr id="26627" name="Picture 4" descr="thorpe_summary"/>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l="10783" b="51003"/>
          <a:stretch>
            <a:fillRect/>
          </a:stretch>
        </p:blipFill>
        <p:spPr bwMode="auto">
          <a:xfrm>
            <a:off x="3622675" y="914400"/>
            <a:ext cx="5521325"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28" name="Text Box 5"/>
          <p:cNvSpPr txBox="1">
            <a:spLocks noChangeArrowheads="1"/>
          </p:cNvSpPr>
          <p:nvPr/>
        </p:nvSpPr>
        <p:spPr bwMode="auto">
          <a:xfrm>
            <a:off x="7486650" y="4114800"/>
            <a:ext cx="1671638"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1800"/>
              <a:t>[Thorpe et. al.]</a:t>
            </a:r>
          </a:p>
        </p:txBody>
      </p:sp>
      <p:sp>
        <p:nvSpPr>
          <p:cNvPr id="26629" name="Rectangle 4"/>
          <p:cNvSpPr>
            <a:spLocks noChangeArrowheads="1"/>
          </p:cNvSpPr>
          <p:nvPr/>
        </p:nvSpPr>
        <p:spPr bwMode="auto">
          <a:xfrm>
            <a:off x="250825" y="2290763"/>
            <a:ext cx="32766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2000" b="0" dirty="0">
                <a:solidFill>
                  <a:srgbClr val="000000"/>
                </a:solidFill>
              </a:rPr>
              <a:t>Vision is the most powerful of our own senses.</a:t>
            </a:r>
          </a:p>
        </p:txBody>
      </p:sp>
      <p:sp>
        <p:nvSpPr>
          <p:cNvPr id="26630" name="Rectangle 5"/>
          <p:cNvSpPr>
            <a:spLocks noChangeArrowheads="1"/>
          </p:cNvSpPr>
          <p:nvPr/>
        </p:nvSpPr>
        <p:spPr bwMode="auto">
          <a:xfrm>
            <a:off x="250825" y="4652963"/>
            <a:ext cx="8686800" cy="1050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2000" b="0" dirty="0">
                <a:solidFill>
                  <a:srgbClr val="000000"/>
                </a:solidFill>
              </a:rPr>
              <a:t>Around 1/3 of our brain is devoted to processing the signals from our eyes.</a:t>
            </a:r>
          </a:p>
          <a:p>
            <a:pPr eaLnBrk="1" hangingPunct="1">
              <a:lnSpc>
                <a:spcPct val="90000"/>
              </a:lnSpc>
            </a:pPr>
            <a:endParaRPr lang="en-US" altLang="es-ES" sz="2000" b="0" dirty="0">
              <a:solidFill>
                <a:srgbClr val="000000"/>
              </a:solidFill>
            </a:endParaRPr>
          </a:p>
          <a:p>
            <a:pPr eaLnBrk="1" hangingPunct="1">
              <a:lnSpc>
                <a:spcPct val="90000"/>
              </a:lnSpc>
            </a:pPr>
            <a:r>
              <a:rPr lang="en-US" altLang="es-ES" sz="2000" b="0" dirty="0">
                <a:solidFill>
                  <a:srgbClr val="000000"/>
                </a:solidFill>
              </a:rPr>
              <a:t>The visual cortex has around O(10</a:t>
            </a:r>
            <a:r>
              <a:rPr lang="en-US" altLang="es-ES" sz="2000" b="0" baseline="30000" dirty="0">
                <a:solidFill>
                  <a:srgbClr val="000000"/>
                </a:solidFill>
              </a:rPr>
              <a:t>11</a:t>
            </a:r>
            <a:r>
              <a:rPr lang="en-US" altLang="es-ES" sz="2000" b="0" dirty="0">
                <a:solidFill>
                  <a:srgbClr val="000000"/>
                </a:solidFill>
              </a:rPr>
              <a:t>) neurons. </a:t>
            </a:r>
          </a:p>
        </p:txBody>
      </p:sp>
      <p:sp>
        <p:nvSpPr>
          <p:cNvPr id="26631"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B1E0B1E3-5B3C-3243-8440-CE740AEF8AF2}" type="datetime10">
              <a:rPr lang="es-ES_tradnl" altLang="es-ES" sz="1400" smtClean="0"/>
              <a:t>23:38</a:t>
            </a:fld>
            <a:endParaRPr lang="en-GB" altLang="es-ES" sz="1400"/>
          </a:p>
        </p:txBody>
      </p:sp>
      <p:sp>
        <p:nvSpPr>
          <p:cNvPr id="2" name="Slide Number Placeholder 1">
            <a:extLst>
              <a:ext uri="{FF2B5EF4-FFF2-40B4-BE49-F238E27FC236}">
                <a16:creationId xmlns:a16="http://schemas.microsoft.com/office/drawing/2014/main" id="{36C79D26-8DFC-664E-A573-E9CE6A4983BE}"/>
              </a:ext>
            </a:extLst>
          </p:cNvPr>
          <p:cNvSpPr>
            <a:spLocks noGrp="1"/>
          </p:cNvSpPr>
          <p:nvPr>
            <p:ph type="sldNum" sz="quarter" idx="12"/>
          </p:nvPr>
        </p:nvSpPr>
        <p:spPr/>
        <p:txBody>
          <a:bodyPr/>
          <a:lstStyle/>
          <a:p>
            <a:pPr>
              <a:defRPr/>
            </a:pPr>
            <a:fld id="{92C0268C-C029-4760-98E8-5BF4E76A023E}" type="slidenum">
              <a:rPr lang="en-US" smtClean="0"/>
              <a:pPr>
                <a:defRPr/>
              </a:pPr>
              <a:t>17</a:t>
            </a:fld>
            <a:endParaRPr lang="en-US"/>
          </a:p>
        </p:txBody>
      </p:sp>
    </p:spTree>
    <p:extLst>
      <p:ext uri="{BB962C8B-B14F-4D97-AF65-F5344CB8AC3E}">
        <p14:creationId xmlns:p14="http://schemas.microsoft.com/office/powerpoint/2010/main" val="678744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a:xfrm>
            <a:off x="0" y="341784"/>
            <a:ext cx="9216516" cy="1143000"/>
          </a:xfrm>
        </p:spPr>
        <p:txBody>
          <a:bodyPr>
            <a:normAutofit fontScale="90000"/>
          </a:bodyPr>
          <a:lstStyle/>
          <a:p>
            <a:pPr>
              <a:lnSpc>
                <a:spcPct val="90000"/>
              </a:lnSpc>
              <a:defRPr/>
            </a:pPr>
            <a:r>
              <a:rPr lang="en-US" altLang="es-ES" dirty="0"/>
              <a:t>Why don</a:t>
            </a:r>
            <a:r>
              <a:rPr lang="en-US" altLang="en-US" dirty="0"/>
              <a:t>’</a:t>
            </a:r>
            <a:r>
              <a:rPr lang="en-US" altLang="ja-JP" dirty="0"/>
              <a:t>t we just copy the human visual system?</a:t>
            </a:r>
            <a:endParaRPr lang="en-US" altLang="es-ES" dirty="0"/>
          </a:p>
        </p:txBody>
      </p:sp>
      <p:sp>
        <p:nvSpPr>
          <p:cNvPr id="22531" name="Text Box 5"/>
          <p:cNvSpPr txBox="1">
            <a:spLocks noChangeArrowheads="1"/>
          </p:cNvSpPr>
          <p:nvPr/>
        </p:nvSpPr>
        <p:spPr bwMode="auto">
          <a:xfrm>
            <a:off x="228600" y="1524000"/>
            <a:ext cx="4848225" cy="5567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GB" altLang="es-ES" sz="1800" b="0" dirty="0"/>
              <a:t>People try to but we don</a:t>
            </a:r>
            <a:r>
              <a:rPr lang="en-GB" altLang="en-US" sz="1800" b="0" dirty="0"/>
              <a:t>’</a:t>
            </a:r>
            <a:r>
              <a:rPr lang="en-GB" altLang="es-ES" sz="1800" b="0" dirty="0"/>
              <a:t>t yet have a sufficient understanding of how our visual system works.</a:t>
            </a:r>
          </a:p>
          <a:p>
            <a:pPr>
              <a:lnSpc>
                <a:spcPct val="90000"/>
              </a:lnSpc>
            </a:pPr>
            <a:endParaRPr lang="en-GB" altLang="es-ES" sz="1800" b="0" dirty="0"/>
          </a:p>
          <a:p>
            <a:pPr>
              <a:lnSpc>
                <a:spcPct val="90000"/>
              </a:lnSpc>
            </a:pPr>
            <a:r>
              <a:rPr lang="en-GB" altLang="es-ES" sz="1800" b="0" dirty="0"/>
              <a:t>O(10</a:t>
            </a:r>
            <a:r>
              <a:rPr lang="en-GB" altLang="es-ES" sz="1800" b="0" baseline="50000" dirty="0"/>
              <a:t>11</a:t>
            </a:r>
            <a:r>
              <a:rPr lang="en-GB" altLang="es-ES" sz="1800" b="0" dirty="0"/>
              <a:t>) neurons used in vision</a:t>
            </a:r>
          </a:p>
          <a:p>
            <a:pPr>
              <a:lnSpc>
                <a:spcPct val="90000"/>
              </a:lnSpc>
            </a:pPr>
            <a:endParaRPr lang="en-GB" altLang="es-ES" sz="1800" b="0" dirty="0"/>
          </a:p>
          <a:p>
            <a:pPr>
              <a:lnSpc>
                <a:spcPct val="90000"/>
              </a:lnSpc>
            </a:pPr>
            <a:r>
              <a:rPr lang="en-GB" altLang="es-ES" sz="1800" b="0" dirty="0"/>
              <a:t>By contrast, CPUs have O(10</a:t>
            </a:r>
            <a:r>
              <a:rPr lang="en-GB" altLang="es-ES" sz="1800" b="0" baseline="50000" dirty="0"/>
              <a:t>9</a:t>
            </a:r>
            <a:r>
              <a:rPr lang="en-GB" altLang="es-ES" sz="1800" b="0" dirty="0"/>
              <a:t>) transistors (most are cache memory).</a:t>
            </a:r>
          </a:p>
          <a:p>
            <a:pPr>
              <a:lnSpc>
                <a:spcPct val="90000"/>
              </a:lnSpc>
            </a:pPr>
            <a:endParaRPr lang="en-GB" altLang="es-ES" sz="1800" b="0" dirty="0"/>
          </a:p>
          <a:p>
            <a:pPr>
              <a:lnSpc>
                <a:spcPct val="90000"/>
              </a:lnSpc>
            </a:pPr>
            <a:r>
              <a:rPr lang="en-GB" altLang="es-ES" sz="1800" b="0" dirty="0"/>
              <a:t>GPUs – a great news! They have billions of transistors.</a:t>
            </a:r>
          </a:p>
          <a:p>
            <a:pPr>
              <a:lnSpc>
                <a:spcPct val="90000"/>
              </a:lnSpc>
            </a:pPr>
            <a:endParaRPr lang="en-GB" altLang="es-ES" sz="1800" b="0" dirty="0"/>
          </a:p>
          <a:p>
            <a:pPr>
              <a:lnSpc>
                <a:spcPct val="90000"/>
              </a:lnSpc>
            </a:pPr>
            <a:r>
              <a:rPr lang="en-GB" altLang="es-ES" sz="1800" b="0" dirty="0"/>
              <a:t>Very different architectures:</a:t>
            </a:r>
          </a:p>
          <a:p>
            <a:pPr lvl="1">
              <a:lnSpc>
                <a:spcPct val="90000"/>
              </a:lnSpc>
              <a:buFontTx/>
              <a:buChar char="-"/>
            </a:pPr>
            <a:r>
              <a:rPr lang="en-GB" altLang="es-ES" sz="1800" b="0" dirty="0">
                <a:ea typeface="MS PGothic" panose="020B0600070205080204" pitchFamily="34" charset="-128"/>
              </a:rPr>
              <a:t> Brain is slow, but parallel.</a:t>
            </a:r>
          </a:p>
          <a:p>
            <a:pPr lvl="1">
              <a:lnSpc>
                <a:spcPct val="90000"/>
              </a:lnSpc>
              <a:buFontTx/>
              <a:buChar char="-"/>
            </a:pPr>
            <a:r>
              <a:rPr lang="en-GB" altLang="es-ES" sz="1800" b="0" dirty="0">
                <a:ea typeface="MS PGothic" panose="020B0600070205080204" pitchFamily="34" charset="-128"/>
              </a:rPr>
              <a:t> Computer is fast, but mainly serial.</a:t>
            </a:r>
          </a:p>
          <a:p>
            <a:pPr>
              <a:lnSpc>
                <a:spcPct val="90000"/>
              </a:lnSpc>
            </a:pPr>
            <a:endParaRPr lang="en-GB" altLang="es-ES" sz="1800" b="0" dirty="0"/>
          </a:p>
          <a:p>
            <a:pPr>
              <a:lnSpc>
                <a:spcPct val="90000"/>
              </a:lnSpc>
            </a:pPr>
            <a:r>
              <a:rPr lang="en-GB" altLang="es-ES" sz="1800" b="0" dirty="0"/>
              <a:t>Bird vs Airplane</a:t>
            </a:r>
          </a:p>
          <a:p>
            <a:pPr lvl="1">
              <a:lnSpc>
                <a:spcPct val="90000"/>
              </a:lnSpc>
              <a:buFontTx/>
              <a:buChar char="-"/>
            </a:pPr>
            <a:r>
              <a:rPr lang="en-GB" altLang="es-ES" sz="1800" b="0" dirty="0">
                <a:ea typeface="MS PGothic" panose="020B0600070205080204" pitchFamily="34" charset="-128"/>
              </a:rPr>
              <a:t>Same underlying principles.</a:t>
            </a:r>
          </a:p>
          <a:p>
            <a:pPr lvl="1">
              <a:lnSpc>
                <a:spcPct val="90000"/>
              </a:lnSpc>
              <a:buFontTx/>
              <a:buChar char="-"/>
            </a:pPr>
            <a:r>
              <a:rPr lang="en-GB" altLang="es-ES" sz="1800" b="0" dirty="0">
                <a:ea typeface="MS PGothic" panose="020B0600070205080204" pitchFamily="34" charset="-128"/>
              </a:rPr>
              <a:t>Very different hardware.</a:t>
            </a:r>
          </a:p>
          <a:p>
            <a:pPr>
              <a:lnSpc>
                <a:spcPct val="90000"/>
              </a:lnSpc>
            </a:pPr>
            <a:endParaRPr lang="en-GB" altLang="es-ES" sz="1800" b="0" dirty="0"/>
          </a:p>
        </p:txBody>
      </p:sp>
      <p:pic>
        <p:nvPicPr>
          <p:cNvPr id="2765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1268413"/>
            <a:ext cx="3924300"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5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5888" y="4125913"/>
            <a:ext cx="3948112" cy="2759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54"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E4F7780C-3E7F-AD42-B16C-429DC974D491}" type="datetime10">
              <a:rPr lang="es-ES_tradnl" altLang="es-ES" sz="1400" smtClean="0"/>
              <a:t>23:38</a:t>
            </a:fld>
            <a:endParaRPr lang="en-GB" altLang="es-ES" sz="1400"/>
          </a:p>
        </p:txBody>
      </p:sp>
      <p:sp>
        <p:nvSpPr>
          <p:cNvPr id="2" name="Slide Number Placeholder 1">
            <a:extLst>
              <a:ext uri="{FF2B5EF4-FFF2-40B4-BE49-F238E27FC236}">
                <a16:creationId xmlns:a16="http://schemas.microsoft.com/office/drawing/2014/main" id="{820F8FBA-0952-B449-9ADB-9C1FE157A0E9}"/>
              </a:ext>
            </a:extLst>
          </p:cNvPr>
          <p:cNvSpPr>
            <a:spLocks noGrp="1"/>
          </p:cNvSpPr>
          <p:nvPr>
            <p:ph type="sldNum" sz="quarter" idx="12"/>
          </p:nvPr>
        </p:nvSpPr>
        <p:spPr/>
        <p:txBody>
          <a:bodyPr/>
          <a:lstStyle/>
          <a:p>
            <a:pPr>
              <a:defRPr/>
            </a:pPr>
            <a:fld id="{92C0268C-C029-4760-98E8-5BF4E76A023E}" type="slidenum">
              <a:rPr lang="en-US" smtClean="0"/>
              <a:pPr>
                <a:defRPr/>
              </a:pPr>
              <a:t>18</a:t>
            </a:fld>
            <a:endParaRPr lang="en-US"/>
          </a:p>
        </p:txBody>
      </p:sp>
    </p:spTree>
    <p:extLst>
      <p:ext uri="{BB962C8B-B14F-4D97-AF65-F5344CB8AC3E}">
        <p14:creationId xmlns:p14="http://schemas.microsoft.com/office/powerpoint/2010/main" val="16671274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1">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1">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531">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31">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53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txBox="1">
            <a:spLocks noChangeArrowheads="1"/>
          </p:cNvSpPr>
          <p:nvPr/>
        </p:nvSpPr>
        <p:spPr bwMode="auto">
          <a:xfrm>
            <a:off x="611188" y="981075"/>
            <a:ext cx="8229600" cy="1143000"/>
          </a:xfrm>
          <a:prstGeom prst="rect">
            <a:avLst/>
          </a:prstGeom>
        </p:spPr>
        <p:txBody>
          <a:bodyPr vert="horz" lIns="91440" tIns="45720" rIns="91440" bIns="45720" rtlCol="0" anchor="ctr">
            <a:normAutofit/>
          </a:bodyPr>
          <a:lstStyle>
            <a:lvl1pPr defTabSz="914400" eaLnBrk="1" latinLnBrk="0" hangingPunct="1">
              <a:lnSpc>
                <a:spcPct val="90000"/>
              </a:lnSpc>
              <a:buNone/>
              <a:defRPr sz="4000" spc="-100" baseline="0">
                <a:solidFill>
                  <a:srgbClr val="0432FF"/>
                </a:solidFill>
                <a:latin typeface="Calibri" panose="020F0502020204030204" pitchFamily="34" charset="0"/>
                <a:ea typeface="+mj-ea"/>
                <a:cs typeface="Calibri"/>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r>
              <a:rPr lang="en-US" altLang="es-ES" dirty="0"/>
              <a:t>Today:</a:t>
            </a:r>
          </a:p>
        </p:txBody>
      </p:sp>
      <p:sp>
        <p:nvSpPr>
          <p:cNvPr id="30723" name="CuadroTexto 2"/>
          <p:cNvSpPr txBox="1">
            <a:spLocks noChangeArrowheads="1"/>
          </p:cNvSpPr>
          <p:nvPr/>
        </p:nvSpPr>
        <p:spPr bwMode="auto">
          <a:xfrm>
            <a:off x="1042988" y="2349500"/>
            <a:ext cx="6503062" cy="3323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marL="514350" indent="-51435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buFontTx/>
              <a:buAutoNum type="arabicPeriod"/>
            </a:pPr>
            <a:r>
              <a:rPr lang="ca-ES" altLang="es-ES" sz="2800" dirty="0" err="1"/>
              <a:t>Subject</a:t>
            </a:r>
            <a:r>
              <a:rPr lang="ca-ES" altLang="es-ES" sz="2800" dirty="0"/>
              <a:t> </a:t>
            </a:r>
            <a:r>
              <a:rPr lang="ca-ES" altLang="es-ES" sz="2800" dirty="0" err="1"/>
              <a:t>organization</a:t>
            </a:r>
            <a:endParaRPr lang="ca-ES" altLang="es-ES" sz="2800" dirty="0"/>
          </a:p>
          <a:p>
            <a:pPr>
              <a:lnSpc>
                <a:spcPct val="90000"/>
              </a:lnSpc>
              <a:buFontTx/>
              <a:buAutoNum type="arabicPeriod"/>
            </a:pPr>
            <a:r>
              <a:rPr lang="ca-ES" altLang="es-ES" sz="2800" dirty="0" err="1"/>
              <a:t>What</a:t>
            </a:r>
            <a:r>
              <a:rPr lang="ca-ES" altLang="es-ES" sz="2800" dirty="0"/>
              <a:t> is </a:t>
            </a:r>
            <a:r>
              <a:rPr lang="ca-ES" altLang="es-ES" sz="2800" dirty="0" err="1"/>
              <a:t>Computational</a:t>
            </a:r>
            <a:r>
              <a:rPr lang="ca-ES" altLang="es-ES" sz="2800" dirty="0"/>
              <a:t> </a:t>
            </a:r>
            <a:r>
              <a:rPr lang="ca-ES" altLang="es-ES" sz="2800" dirty="0" err="1"/>
              <a:t>Vision</a:t>
            </a:r>
            <a:r>
              <a:rPr lang="ca-ES" altLang="es-ES" sz="2800" dirty="0"/>
              <a:t>?</a:t>
            </a:r>
          </a:p>
          <a:p>
            <a:pPr>
              <a:lnSpc>
                <a:spcPct val="90000"/>
              </a:lnSpc>
              <a:buFontTx/>
              <a:buAutoNum type="arabicPeriod"/>
            </a:pPr>
            <a:r>
              <a:rPr lang="ca-ES" altLang="es-ES" sz="2800" dirty="0">
                <a:solidFill>
                  <a:srgbClr val="FF0000"/>
                </a:solidFill>
              </a:rPr>
              <a:t>A </a:t>
            </a:r>
            <a:r>
              <a:rPr lang="ca-ES" altLang="es-ES" sz="2800" dirty="0" err="1">
                <a:solidFill>
                  <a:srgbClr val="FF0000"/>
                </a:solidFill>
              </a:rPr>
              <a:t>little</a:t>
            </a:r>
            <a:r>
              <a:rPr lang="ca-ES" altLang="es-ES" sz="2800" dirty="0">
                <a:solidFill>
                  <a:srgbClr val="FF0000"/>
                </a:solidFill>
              </a:rPr>
              <a:t> bit of </a:t>
            </a:r>
            <a:r>
              <a:rPr lang="ca-ES" altLang="es-ES" sz="2800" dirty="0" err="1">
                <a:solidFill>
                  <a:srgbClr val="FF0000"/>
                </a:solidFill>
              </a:rPr>
              <a:t>history</a:t>
            </a:r>
            <a:endParaRPr lang="ca-ES" altLang="es-ES" sz="2800" dirty="0">
              <a:solidFill>
                <a:srgbClr val="FF0000"/>
              </a:solidFill>
            </a:endParaRPr>
          </a:p>
          <a:p>
            <a:pPr>
              <a:lnSpc>
                <a:spcPct val="90000"/>
              </a:lnSpc>
              <a:buFontTx/>
              <a:buAutoNum type="arabicPeriod"/>
            </a:pPr>
            <a:r>
              <a:rPr lang="ca-ES" altLang="es-ES" sz="2800" dirty="0" err="1"/>
              <a:t>Main</a:t>
            </a:r>
            <a:r>
              <a:rPr lang="ca-ES" altLang="es-ES" sz="2800" dirty="0"/>
              <a:t> </a:t>
            </a:r>
            <a:r>
              <a:rPr lang="ca-ES" altLang="es-ES" sz="2800" dirty="0" err="1"/>
              <a:t>problems</a:t>
            </a:r>
            <a:r>
              <a:rPr lang="ca-ES" altLang="es-ES" sz="2800" dirty="0"/>
              <a:t> of </a:t>
            </a:r>
            <a:r>
              <a:rPr lang="ca-ES" altLang="es-ES" sz="2800" dirty="0" err="1"/>
              <a:t>Computational</a:t>
            </a:r>
            <a:r>
              <a:rPr lang="ca-ES" altLang="es-ES" sz="2800" dirty="0"/>
              <a:t> </a:t>
            </a:r>
            <a:r>
              <a:rPr lang="ca-ES" altLang="es-ES" sz="2800" dirty="0" err="1"/>
              <a:t>Vision</a:t>
            </a:r>
            <a:endParaRPr lang="ca-ES" altLang="es-ES" sz="2800" dirty="0"/>
          </a:p>
          <a:p>
            <a:pPr>
              <a:lnSpc>
                <a:spcPct val="90000"/>
              </a:lnSpc>
              <a:buFontTx/>
              <a:buAutoNum type="arabicPeriod"/>
            </a:pPr>
            <a:r>
              <a:rPr lang="ca-ES" altLang="es-ES" sz="2800" dirty="0" err="1"/>
              <a:t>Difficulties</a:t>
            </a:r>
            <a:r>
              <a:rPr lang="ca-ES" altLang="es-ES" sz="2800" dirty="0"/>
              <a:t> of </a:t>
            </a:r>
            <a:r>
              <a:rPr lang="ca-ES" altLang="es-ES" sz="2800" dirty="0" err="1"/>
              <a:t>the</a:t>
            </a:r>
            <a:r>
              <a:rPr lang="ca-ES" altLang="es-ES" sz="2800" dirty="0"/>
              <a:t> </a:t>
            </a:r>
            <a:r>
              <a:rPr lang="ca-ES" altLang="es-ES" sz="2800" dirty="0" err="1"/>
              <a:t>Computational</a:t>
            </a:r>
            <a:r>
              <a:rPr lang="ca-ES" altLang="es-ES" sz="2800" dirty="0"/>
              <a:t> </a:t>
            </a:r>
            <a:r>
              <a:rPr lang="ca-ES" altLang="es-ES" sz="2800" dirty="0" err="1"/>
              <a:t>Vision</a:t>
            </a:r>
            <a:endParaRPr lang="ca-ES" altLang="es-ES" sz="2800" dirty="0"/>
          </a:p>
          <a:p>
            <a:pPr>
              <a:lnSpc>
                <a:spcPct val="90000"/>
              </a:lnSpc>
              <a:buFontTx/>
              <a:buAutoNum type="arabicPeriod"/>
            </a:pPr>
            <a:r>
              <a:rPr lang="ca-ES" altLang="es-ES" sz="2800" dirty="0"/>
              <a:t>Applications</a:t>
            </a:r>
          </a:p>
          <a:p>
            <a:pPr marL="0" indent="0">
              <a:lnSpc>
                <a:spcPct val="90000"/>
              </a:lnSpc>
              <a:buNone/>
            </a:pPr>
            <a:endParaRPr lang="ca-ES" altLang="es-ES" sz="2800" dirty="0"/>
          </a:p>
        </p:txBody>
      </p:sp>
      <p:sp>
        <p:nvSpPr>
          <p:cNvPr id="2" name="Date Placeholder 1">
            <a:extLst>
              <a:ext uri="{FF2B5EF4-FFF2-40B4-BE49-F238E27FC236}">
                <a16:creationId xmlns:a16="http://schemas.microsoft.com/office/drawing/2014/main" id="{4396919F-6FEC-5740-9768-5C3A8924BFBF}"/>
              </a:ext>
            </a:extLst>
          </p:cNvPr>
          <p:cNvSpPr>
            <a:spLocks noGrp="1"/>
          </p:cNvSpPr>
          <p:nvPr>
            <p:ph type="dt" sz="half" idx="10"/>
          </p:nvPr>
        </p:nvSpPr>
        <p:spPr/>
        <p:txBody>
          <a:bodyPr/>
          <a:lstStyle/>
          <a:p>
            <a:pPr>
              <a:defRPr/>
            </a:pPr>
            <a:fld id="{C72321BE-8EFE-2246-8EF4-9A36DD8E6D5C}" type="datetime10">
              <a:rPr lang="es-ES_tradnl" smtClean="0"/>
              <a:t>23:40</a:t>
            </a:fld>
            <a:endParaRPr lang="en-US" dirty="0"/>
          </a:p>
        </p:txBody>
      </p:sp>
      <p:sp>
        <p:nvSpPr>
          <p:cNvPr id="3" name="Slide Number Placeholder 2">
            <a:extLst>
              <a:ext uri="{FF2B5EF4-FFF2-40B4-BE49-F238E27FC236}">
                <a16:creationId xmlns:a16="http://schemas.microsoft.com/office/drawing/2014/main" id="{FCD8EFB1-E9D6-E040-BA6F-A60D01F16751}"/>
              </a:ext>
            </a:extLst>
          </p:cNvPr>
          <p:cNvSpPr>
            <a:spLocks noGrp="1"/>
          </p:cNvSpPr>
          <p:nvPr>
            <p:ph type="sldNum" sz="quarter" idx="12"/>
          </p:nvPr>
        </p:nvSpPr>
        <p:spPr/>
        <p:txBody>
          <a:bodyPr/>
          <a:lstStyle/>
          <a:p>
            <a:pPr>
              <a:defRPr/>
            </a:pPr>
            <a:fld id="{92C0268C-C029-4760-98E8-5BF4E76A023E}" type="slidenum">
              <a:rPr lang="en-US" smtClean="0"/>
              <a:pPr>
                <a:defRPr/>
              </a:pPr>
              <a:t>19</a:t>
            </a:fld>
            <a:endParaRPr lang="en-US"/>
          </a:p>
        </p:txBody>
      </p:sp>
    </p:spTree>
    <p:extLst>
      <p:ext uri="{BB962C8B-B14F-4D97-AF65-F5344CB8AC3E}">
        <p14:creationId xmlns:p14="http://schemas.microsoft.com/office/powerpoint/2010/main" val="4003107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txBox="1">
            <a:spLocks noChangeArrowheads="1"/>
          </p:cNvSpPr>
          <p:nvPr/>
        </p:nvSpPr>
        <p:spPr bwMode="auto">
          <a:xfrm>
            <a:off x="611188" y="981075"/>
            <a:ext cx="8229600" cy="1143000"/>
          </a:xfrm>
          <a:prstGeom prst="rect">
            <a:avLst/>
          </a:prstGeom>
          <a:noFill/>
          <a:ln>
            <a:noFill/>
          </a:ln>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algn="ctr">
              <a:lnSpc>
                <a:spcPct val="90000"/>
              </a:lnSpc>
              <a:spcBef>
                <a:spcPct val="0"/>
              </a:spcBef>
              <a:buFontTx/>
              <a:buNone/>
              <a:defRPr/>
            </a:pPr>
            <a:r>
              <a:rPr lang="en-US" altLang="es-ES" sz="4400" spc="-100" dirty="0">
                <a:solidFill>
                  <a:srgbClr val="0432FF"/>
                </a:solidFill>
                <a:cs typeface="Calibri"/>
              </a:rPr>
              <a:t>Today:</a:t>
            </a:r>
          </a:p>
        </p:txBody>
      </p:sp>
      <p:sp>
        <p:nvSpPr>
          <p:cNvPr id="10243" name="CuadroTexto 2"/>
          <p:cNvSpPr txBox="1">
            <a:spLocks noChangeArrowheads="1"/>
          </p:cNvSpPr>
          <p:nvPr/>
        </p:nvSpPr>
        <p:spPr bwMode="auto">
          <a:xfrm>
            <a:off x="1042988" y="2349500"/>
            <a:ext cx="6503062" cy="3797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marL="514350" indent="-51435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buFontTx/>
              <a:buAutoNum type="arabicPeriod"/>
            </a:pPr>
            <a:r>
              <a:rPr lang="ca-ES" altLang="es-ES" sz="2800" dirty="0" err="1">
                <a:solidFill>
                  <a:srgbClr val="FF0000"/>
                </a:solidFill>
              </a:rPr>
              <a:t>Subject</a:t>
            </a:r>
            <a:r>
              <a:rPr lang="ca-ES" altLang="es-ES" sz="2800" dirty="0">
                <a:solidFill>
                  <a:srgbClr val="FF0000"/>
                </a:solidFill>
              </a:rPr>
              <a:t> </a:t>
            </a:r>
            <a:r>
              <a:rPr lang="ca-ES" altLang="es-ES" sz="2800" dirty="0" err="1">
                <a:solidFill>
                  <a:srgbClr val="FF0000"/>
                </a:solidFill>
              </a:rPr>
              <a:t>organization</a:t>
            </a:r>
            <a:endParaRPr lang="ca-ES" altLang="es-ES" sz="2800" dirty="0">
              <a:solidFill>
                <a:srgbClr val="FF0000"/>
              </a:solidFill>
            </a:endParaRPr>
          </a:p>
          <a:p>
            <a:pPr>
              <a:lnSpc>
                <a:spcPct val="90000"/>
              </a:lnSpc>
              <a:buFontTx/>
              <a:buAutoNum type="arabicPeriod"/>
            </a:pPr>
            <a:r>
              <a:rPr lang="ca-ES" altLang="es-ES" sz="2800" dirty="0" err="1"/>
              <a:t>What</a:t>
            </a:r>
            <a:r>
              <a:rPr lang="ca-ES" altLang="es-ES" sz="2800" dirty="0"/>
              <a:t> is </a:t>
            </a:r>
            <a:r>
              <a:rPr lang="ca-ES" altLang="es-ES" sz="2800" dirty="0" err="1"/>
              <a:t>Computational</a:t>
            </a:r>
            <a:r>
              <a:rPr lang="ca-ES" altLang="es-ES" sz="2800" dirty="0"/>
              <a:t> </a:t>
            </a:r>
            <a:r>
              <a:rPr lang="ca-ES" altLang="es-ES" sz="2800" dirty="0" err="1"/>
              <a:t>Vision</a:t>
            </a:r>
            <a:r>
              <a:rPr lang="ca-ES" altLang="es-ES" sz="2800" dirty="0"/>
              <a:t>?</a:t>
            </a:r>
          </a:p>
          <a:p>
            <a:pPr>
              <a:lnSpc>
                <a:spcPct val="90000"/>
              </a:lnSpc>
              <a:buFontTx/>
              <a:buAutoNum type="arabicPeriod"/>
            </a:pPr>
            <a:r>
              <a:rPr lang="ca-ES" altLang="es-ES" sz="2800" dirty="0"/>
              <a:t>A </a:t>
            </a:r>
            <a:r>
              <a:rPr lang="ca-ES" altLang="es-ES" sz="2800" dirty="0" err="1"/>
              <a:t>little</a:t>
            </a:r>
            <a:r>
              <a:rPr lang="ca-ES" altLang="es-ES" sz="2800" dirty="0"/>
              <a:t> bit of </a:t>
            </a:r>
            <a:r>
              <a:rPr lang="ca-ES" altLang="es-ES" sz="2800" dirty="0" err="1"/>
              <a:t>history</a:t>
            </a:r>
            <a:endParaRPr lang="ca-ES" altLang="es-ES" sz="2800" dirty="0"/>
          </a:p>
          <a:p>
            <a:pPr>
              <a:lnSpc>
                <a:spcPct val="90000"/>
              </a:lnSpc>
              <a:buFontTx/>
              <a:buAutoNum type="arabicPeriod"/>
            </a:pPr>
            <a:r>
              <a:rPr lang="ca-ES" altLang="es-ES" sz="2800" dirty="0" err="1"/>
              <a:t>Main</a:t>
            </a:r>
            <a:r>
              <a:rPr lang="ca-ES" altLang="es-ES" sz="2800" dirty="0"/>
              <a:t> </a:t>
            </a:r>
            <a:r>
              <a:rPr lang="ca-ES" altLang="es-ES" sz="2800" dirty="0" err="1"/>
              <a:t>problems</a:t>
            </a:r>
            <a:r>
              <a:rPr lang="ca-ES" altLang="es-ES" sz="2800" dirty="0"/>
              <a:t> of </a:t>
            </a:r>
            <a:r>
              <a:rPr lang="ca-ES" altLang="es-ES" sz="2800" dirty="0" err="1"/>
              <a:t>Computational</a:t>
            </a:r>
            <a:r>
              <a:rPr lang="ca-ES" altLang="es-ES" sz="2800" dirty="0"/>
              <a:t> </a:t>
            </a:r>
            <a:r>
              <a:rPr lang="ca-ES" altLang="es-ES" sz="2800" dirty="0" err="1"/>
              <a:t>Vision</a:t>
            </a:r>
            <a:endParaRPr lang="ca-ES" altLang="es-ES" sz="2800" dirty="0"/>
          </a:p>
          <a:p>
            <a:pPr>
              <a:lnSpc>
                <a:spcPct val="90000"/>
              </a:lnSpc>
              <a:buFontTx/>
              <a:buAutoNum type="arabicPeriod"/>
            </a:pPr>
            <a:r>
              <a:rPr lang="ca-ES" altLang="es-ES" sz="2800" dirty="0" err="1"/>
              <a:t>Difficulties</a:t>
            </a:r>
            <a:r>
              <a:rPr lang="ca-ES" altLang="es-ES" sz="2800" dirty="0"/>
              <a:t> of </a:t>
            </a:r>
            <a:r>
              <a:rPr lang="ca-ES" altLang="es-ES" sz="2800" dirty="0" err="1"/>
              <a:t>the</a:t>
            </a:r>
            <a:r>
              <a:rPr lang="ca-ES" altLang="es-ES" sz="2800" dirty="0"/>
              <a:t> </a:t>
            </a:r>
            <a:r>
              <a:rPr lang="ca-ES" altLang="es-ES" sz="2800" dirty="0" err="1"/>
              <a:t>Computational</a:t>
            </a:r>
            <a:r>
              <a:rPr lang="ca-ES" altLang="es-ES" sz="2800" dirty="0"/>
              <a:t> </a:t>
            </a:r>
            <a:r>
              <a:rPr lang="ca-ES" altLang="es-ES" sz="2800" dirty="0" err="1"/>
              <a:t>Vision</a:t>
            </a:r>
            <a:endParaRPr lang="ca-ES" altLang="es-ES" sz="2800" dirty="0"/>
          </a:p>
          <a:p>
            <a:pPr>
              <a:lnSpc>
                <a:spcPct val="90000"/>
              </a:lnSpc>
              <a:buFontTx/>
              <a:buAutoNum type="arabicPeriod"/>
            </a:pPr>
            <a:r>
              <a:rPr lang="ca-ES" altLang="es-ES" sz="2800" dirty="0"/>
              <a:t>Applications</a:t>
            </a:r>
          </a:p>
          <a:p>
            <a:pPr>
              <a:lnSpc>
                <a:spcPct val="90000"/>
              </a:lnSpc>
              <a:buFontTx/>
              <a:buAutoNum type="arabicPeriod"/>
            </a:pPr>
            <a:r>
              <a:rPr lang="ca-ES" altLang="es-ES" sz="2800" dirty="0" err="1"/>
              <a:t>Bibliography</a:t>
            </a:r>
            <a:endParaRPr lang="ca-ES" altLang="es-ES" sz="2800" dirty="0"/>
          </a:p>
          <a:p>
            <a:pPr marL="0" indent="0">
              <a:lnSpc>
                <a:spcPct val="90000"/>
              </a:lnSpc>
              <a:buNone/>
            </a:pPr>
            <a:endParaRPr lang="ca-ES" altLang="es-ES" sz="2800" dirty="0"/>
          </a:p>
        </p:txBody>
      </p:sp>
      <p:sp>
        <p:nvSpPr>
          <p:cNvPr id="2" name="Date Placeholder 1">
            <a:extLst>
              <a:ext uri="{FF2B5EF4-FFF2-40B4-BE49-F238E27FC236}">
                <a16:creationId xmlns:a16="http://schemas.microsoft.com/office/drawing/2014/main" id="{07AAF832-E8D3-9744-8FB1-D2D7CF27F989}"/>
              </a:ext>
            </a:extLst>
          </p:cNvPr>
          <p:cNvSpPr>
            <a:spLocks noGrp="1"/>
          </p:cNvSpPr>
          <p:nvPr>
            <p:ph type="dt" sz="half" idx="10"/>
          </p:nvPr>
        </p:nvSpPr>
        <p:spPr/>
        <p:txBody>
          <a:bodyPr/>
          <a:lstStyle/>
          <a:p>
            <a:pPr>
              <a:defRPr/>
            </a:pPr>
            <a:fld id="{A165760F-8A74-8148-954B-164E0E8E3C83}" type="datetime10">
              <a:rPr lang="es-ES_tradnl" smtClean="0"/>
              <a:t>23:41</a:t>
            </a:fld>
            <a:endParaRPr lang="en-US" dirty="0"/>
          </a:p>
        </p:txBody>
      </p:sp>
      <p:sp>
        <p:nvSpPr>
          <p:cNvPr id="3" name="Slide Number Placeholder 2">
            <a:extLst>
              <a:ext uri="{FF2B5EF4-FFF2-40B4-BE49-F238E27FC236}">
                <a16:creationId xmlns:a16="http://schemas.microsoft.com/office/drawing/2014/main" id="{7D6608E1-02F0-A34C-91F4-FC5DA0A21801}"/>
              </a:ext>
            </a:extLst>
          </p:cNvPr>
          <p:cNvSpPr>
            <a:spLocks noGrp="1"/>
          </p:cNvSpPr>
          <p:nvPr>
            <p:ph type="sldNum" sz="quarter" idx="12"/>
          </p:nvPr>
        </p:nvSpPr>
        <p:spPr/>
        <p:txBody>
          <a:bodyPr/>
          <a:lstStyle/>
          <a:p>
            <a:pPr>
              <a:defRPr/>
            </a:pPr>
            <a:fld id="{92C0268C-C029-4760-98E8-5BF4E76A023E}" type="slidenum">
              <a:rPr lang="en-US" smtClean="0"/>
              <a:pPr>
                <a:defRPr/>
              </a:pPr>
              <a:t>2</a:t>
            </a:fld>
            <a:endParaRPr lang="en-US"/>
          </a:p>
        </p:txBody>
      </p:sp>
    </p:spTree>
    <p:extLst>
      <p:ext uri="{BB962C8B-B14F-4D97-AF65-F5344CB8AC3E}">
        <p14:creationId xmlns:p14="http://schemas.microsoft.com/office/powerpoint/2010/main" val="1087956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noChangeArrowheads="1"/>
          </p:cNvSpPr>
          <p:nvPr>
            <p:ph type="title" idx="4294967295"/>
          </p:nvPr>
        </p:nvSpPr>
        <p:spPr>
          <a:xfrm>
            <a:off x="246857" y="551090"/>
            <a:ext cx="8697912" cy="1143000"/>
          </a:xfrm>
        </p:spPr>
        <p:txBody>
          <a:bodyPr vert="horz" lIns="91440" tIns="45720" rIns="91440" bIns="45720" rtlCol="0" anchor="ctr">
            <a:normAutofit/>
          </a:bodyPr>
          <a:lstStyle/>
          <a:p>
            <a:pPr fontAlgn="base">
              <a:lnSpc>
                <a:spcPct val="90000"/>
              </a:lnSpc>
              <a:spcAft>
                <a:spcPct val="0"/>
              </a:spcAft>
            </a:pPr>
            <a:r>
              <a:rPr lang="en-US" altLang="es-ES" sz="3600" dirty="0"/>
              <a:t>The Vision Story Begins…</a:t>
            </a:r>
          </a:p>
        </p:txBody>
      </p:sp>
      <p:sp>
        <p:nvSpPr>
          <p:cNvPr id="32771" name="Rectangle 4"/>
          <p:cNvSpPr>
            <a:spLocks noChangeArrowheads="1"/>
          </p:cNvSpPr>
          <p:nvPr/>
        </p:nvSpPr>
        <p:spPr bwMode="auto">
          <a:xfrm>
            <a:off x="468313" y="1484313"/>
            <a:ext cx="8255000" cy="4652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2000" b="0" dirty="0"/>
              <a:t>In 1966, Marvin Minsky at MIT asked his undergraduate student Gerald Jay </a:t>
            </a:r>
            <a:r>
              <a:rPr lang="en-US" altLang="es-ES" sz="2000" b="0" dirty="0" err="1"/>
              <a:t>Sussman</a:t>
            </a:r>
            <a:r>
              <a:rPr lang="en-US" altLang="es-ES" sz="2000" b="0" dirty="0"/>
              <a:t> to </a:t>
            </a:r>
            <a:r>
              <a:rPr lang="en-US" altLang="en-US" sz="2000" b="0" dirty="0"/>
              <a:t>“</a:t>
            </a:r>
            <a:r>
              <a:rPr lang="en-US" altLang="es-ES" sz="2000" b="0" dirty="0"/>
              <a:t>spend the summer linking a camera to a computer and getting the computer to describe what it saw</a:t>
            </a:r>
            <a:r>
              <a:rPr lang="en-US" altLang="en-US" sz="2000" b="0" dirty="0"/>
              <a:t>”</a:t>
            </a:r>
            <a:r>
              <a:rPr lang="en-US" altLang="es-ES" sz="2000" b="0" dirty="0"/>
              <a:t>. </a:t>
            </a:r>
          </a:p>
          <a:p>
            <a:pPr eaLnBrk="1" hangingPunct="1">
              <a:lnSpc>
                <a:spcPct val="90000"/>
              </a:lnSpc>
              <a:buFontTx/>
              <a:buNone/>
            </a:pPr>
            <a:endParaRPr lang="en-US" altLang="es-ES" sz="2000" b="0" dirty="0"/>
          </a:p>
          <a:p>
            <a:pPr eaLnBrk="1" hangingPunct="1">
              <a:lnSpc>
                <a:spcPct val="90000"/>
              </a:lnSpc>
              <a:buFontTx/>
              <a:buNone/>
            </a:pPr>
            <a:endParaRPr lang="en-US" altLang="es-ES" sz="2000" b="0" dirty="0"/>
          </a:p>
          <a:p>
            <a:pPr eaLnBrk="1" hangingPunct="1">
              <a:lnSpc>
                <a:spcPct val="90000"/>
              </a:lnSpc>
              <a:buFontTx/>
              <a:buNone/>
            </a:pPr>
            <a:endParaRPr lang="en-US" altLang="es-ES" sz="2000" b="0" dirty="0"/>
          </a:p>
          <a:p>
            <a:pPr eaLnBrk="1" hangingPunct="1">
              <a:lnSpc>
                <a:spcPct val="90000"/>
              </a:lnSpc>
              <a:buFontTx/>
              <a:buNone/>
            </a:pPr>
            <a:endParaRPr lang="en-US" altLang="es-ES" sz="2000" b="0" dirty="0"/>
          </a:p>
          <a:p>
            <a:pPr eaLnBrk="1" hangingPunct="1">
              <a:lnSpc>
                <a:spcPct val="90000"/>
              </a:lnSpc>
              <a:buFontTx/>
              <a:buNone/>
            </a:pPr>
            <a:endParaRPr lang="en-US" altLang="es-ES" sz="2000" b="0" dirty="0"/>
          </a:p>
          <a:p>
            <a:pPr eaLnBrk="1" hangingPunct="1">
              <a:lnSpc>
                <a:spcPct val="90000"/>
              </a:lnSpc>
              <a:buFontTx/>
              <a:buNone/>
            </a:pPr>
            <a:endParaRPr lang="en-US" altLang="es-ES" sz="2000" b="0" dirty="0"/>
          </a:p>
          <a:p>
            <a:pPr eaLnBrk="1" hangingPunct="1">
              <a:lnSpc>
                <a:spcPct val="90000"/>
              </a:lnSpc>
              <a:buFontTx/>
              <a:buNone/>
            </a:pPr>
            <a:endParaRPr lang="en-US" altLang="es-ES" sz="2000" b="0" dirty="0"/>
          </a:p>
          <a:p>
            <a:pPr eaLnBrk="1" hangingPunct="1">
              <a:lnSpc>
                <a:spcPct val="90000"/>
              </a:lnSpc>
              <a:buFontTx/>
              <a:buNone/>
            </a:pPr>
            <a:endParaRPr lang="en-US" altLang="es-ES" sz="2000" b="0" dirty="0"/>
          </a:p>
          <a:p>
            <a:pPr eaLnBrk="1" hangingPunct="1">
              <a:lnSpc>
                <a:spcPct val="90000"/>
              </a:lnSpc>
              <a:buFontTx/>
              <a:buNone/>
            </a:pPr>
            <a:endParaRPr lang="en-US" altLang="es-ES" sz="2000" b="0" dirty="0"/>
          </a:p>
          <a:p>
            <a:pPr lvl="1" eaLnBrk="1" hangingPunct="1">
              <a:lnSpc>
                <a:spcPct val="90000"/>
              </a:lnSpc>
              <a:buFont typeface="Arial" panose="020B0604020202020204" pitchFamily="34" charset="0"/>
              <a:buChar char="•"/>
            </a:pPr>
            <a:r>
              <a:rPr lang="en-US" altLang="es-ES" sz="2000" b="0" dirty="0">
                <a:ea typeface="MS PGothic" panose="020B0600070205080204" pitchFamily="34" charset="-128"/>
              </a:rPr>
              <a:t>We now know that the problem is slightly more difficult than that. (</a:t>
            </a:r>
            <a:r>
              <a:rPr lang="en-US" altLang="es-ES" sz="2000" b="0" dirty="0" err="1">
                <a:ea typeface="MS PGothic" panose="020B0600070205080204" pitchFamily="34" charset="-128"/>
              </a:rPr>
              <a:t>Szeliski</a:t>
            </a:r>
            <a:r>
              <a:rPr lang="en-US" altLang="es-ES" sz="2000" b="0" dirty="0">
                <a:ea typeface="MS PGothic" panose="020B0600070205080204" pitchFamily="34" charset="-128"/>
              </a:rPr>
              <a:t> 2009, Computer Vision)</a:t>
            </a:r>
          </a:p>
        </p:txBody>
      </p:sp>
      <p:pic>
        <p:nvPicPr>
          <p:cNvPr id="32772" name="Picture 6" descr="http://ts1.mm.bing.net/th?&amp;id=HN.608026034909941195&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613" y="3068638"/>
            <a:ext cx="28575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3EBA52A5-90BF-904E-A2F9-26D35C6B3626}"/>
              </a:ext>
            </a:extLst>
          </p:cNvPr>
          <p:cNvSpPr>
            <a:spLocks noGrp="1"/>
          </p:cNvSpPr>
          <p:nvPr>
            <p:ph type="dt" sz="half" idx="10"/>
          </p:nvPr>
        </p:nvSpPr>
        <p:spPr/>
        <p:txBody>
          <a:bodyPr/>
          <a:lstStyle/>
          <a:p>
            <a:pPr>
              <a:defRPr/>
            </a:pPr>
            <a:fld id="{8C4A8EDF-2770-524C-9B39-5165BDBF95C1}" type="datetime10">
              <a:rPr lang="es-ES_tradnl" smtClean="0"/>
              <a:t>23:38</a:t>
            </a:fld>
            <a:endParaRPr lang="en-US" dirty="0"/>
          </a:p>
        </p:txBody>
      </p:sp>
      <p:sp>
        <p:nvSpPr>
          <p:cNvPr id="3" name="Slide Number Placeholder 2">
            <a:extLst>
              <a:ext uri="{FF2B5EF4-FFF2-40B4-BE49-F238E27FC236}">
                <a16:creationId xmlns:a16="http://schemas.microsoft.com/office/drawing/2014/main" id="{7D42A36D-BA24-944B-ACE3-B96FE8479349}"/>
              </a:ext>
            </a:extLst>
          </p:cNvPr>
          <p:cNvSpPr>
            <a:spLocks noGrp="1"/>
          </p:cNvSpPr>
          <p:nvPr>
            <p:ph type="sldNum" sz="quarter" idx="12"/>
          </p:nvPr>
        </p:nvSpPr>
        <p:spPr/>
        <p:txBody>
          <a:bodyPr/>
          <a:lstStyle/>
          <a:p>
            <a:pPr>
              <a:defRPr/>
            </a:pPr>
            <a:fld id="{92C0268C-C029-4760-98E8-5BF4E76A023E}" type="slidenum">
              <a:rPr lang="en-US" smtClean="0"/>
              <a:pPr>
                <a:defRPr/>
              </a:pPr>
              <a:t>20</a:t>
            </a:fld>
            <a:endParaRPr lang="en-US"/>
          </a:p>
        </p:txBody>
      </p:sp>
    </p:spTree>
    <p:extLst>
      <p:ext uri="{BB962C8B-B14F-4D97-AF65-F5344CB8AC3E}">
        <p14:creationId xmlns:p14="http://schemas.microsoft.com/office/powerpoint/2010/main" val="1763863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2432050" y="4643438"/>
            <a:ext cx="1563688" cy="36036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19" name="Rectangle 3"/>
          <p:cNvSpPr>
            <a:spLocks noChangeArrowheads="1"/>
          </p:cNvSpPr>
          <p:nvPr/>
        </p:nvSpPr>
        <p:spPr bwMode="auto">
          <a:xfrm>
            <a:off x="1044575" y="4643438"/>
            <a:ext cx="1152525" cy="36036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20" name="Text Box 4"/>
          <p:cNvSpPr txBox="1">
            <a:spLocks noChangeArrowheads="1"/>
          </p:cNvSpPr>
          <p:nvPr/>
        </p:nvSpPr>
        <p:spPr bwMode="auto">
          <a:xfrm>
            <a:off x="1116013" y="4667250"/>
            <a:ext cx="93662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1200">
                <a:solidFill>
                  <a:srgbClr val="003399"/>
                </a:solidFill>
              </a:rPr>
              <a:t>Images</a:t>
            </a:r>
            <a:endParaRPr lang="en-GB" altLang="es-ES" sz="1200">
              <a:solidFill>
                <a:srgbClr val="003399"/>
              </a:solidFill>
            </a:endParaRPr>
          </a:p>
        </p:txBody>
      </p:sp>
      <p:sp>
        <p:nvSpPr>
          <p:cNvPr id="34821" name="Text Box 5"/>
          <p:cNvSpPr txBox="1">
            <a:spLocks noChangeArrowheads="1"/>
          </p:cNvSpPr>
          <p:nvPr/>
        </p:nvSpPr>
        <p:spPr bwMode="auto">
          <a:xfrm>
            <a:off x="2484438" y="4662488"/>
            <a:ext cx="105727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1200">
                <a:solidFill>
                  <a:srgbClr val="003399"/>
                </a:solidFill>
              </a:rPr>
              <a:t>2D structures</a:t>
            </a:r>
            <a:endParaRPr lang="en-GB" altLang="es-ES" sz="1200">
              <a:solidFill>
                <a:srgbClr val="003399"/>
              </a:solidFill>
            </a:endParaRPr>
          </a:p>
        </p:txBody>
      </p:sp>
      <p:cxnSp>
        <p:nvCxnSpPr>
          <p:cNvPr id="34822" name="AutoShape 6"/>
          <p:cNvCxnSpPr>
            <a:cxnSpLocks noChangeShapeType="1"/>
            <a:stCxn id="34819" idx="3"/>
            <a:endCxn id="34818" idx="1"/>
          </p:cNvCxnSpPr>
          <p:nvPr/>
        </p:nvCxnSpPr>
        <p:spPr bwMode="auto">
          <a:xfrm>
            <a:off x="2197100" y="4824413"/>
            <a:ext cx="234950" cy="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34823" name="Rectangle 7"/>
          <p:cNvSpPr>
            <a:spLocks noChangeArrowheads="1"/>
          </p:cNvSpPr>
          <p:nvPr/>
        </p:nvSpPr>
        <p:spPr bwMode="auto">
          <a:xfrm>
            <a:off x="4284663" y="4643438"/>
            <a:ext cx="1223962" cy="36036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24" name="Text Box 8"/>
          <p:cNvSpPr txBox="1">
            <a:spLocks noChangeArrowheads="1"/>
          </p:cNvSpPr>
          <p:nvPr/>
        </p:nvSpPr>
        <p:spPr bwMode="auto">
          <a:xfrm>
            <a:off x="4356100" y="4667250"/>
            <a:ext cx="915988"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1200">
                <a:solidFill>
                  <a:srgbClr val="003399"/>
                </a:solidFill>
              </a:rPr>
              <a:t>3D features</a:t>
            </a:r>
            <a:endParaRPr lang="en-GB" altLang="es-ES" sz="1200">
              <a:solidFill>
                <a:srgbClr val="003399"/>
              </a:solidFill>
            </a:endParaRPr>
          </a:p>
        </p:txBody>
      </p:sp>
      <p:cxnSp>
        <p:nvCxnSpPr>
          <p:cNvPr id="34825" name="AutoShape 9"/>
          <p:cNvCxnSpPr>
            <a:cxnSpLocks noChangeShapeType="1"/>
            <a:stCxn id="34818" idx="3"/>
            <a:endCxn id="34823" idx="1"/>
          </p:cNvCxnSpPr>
          <p:nvPr/>
        </p:nvCxnSpPr>
        <p:spPr bwMode="auto">
          <a:xfrm>
            <a:off x="3995738" y="4824413"/>
            <a:ext cx="288925" cy="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34826" name="Rectangle 10"/>
          <p:cNvSpPr>
            <a:spLocks noChangeArrowheads="1"/>
          </p:cNvSpPr>
          <p:nvPr/>
        </p:nvSpPr>
        <p:spPr bwMode="auto">
          <a:xfrm>
            <a:off x="5797550" y="4643438"/>
            <a:ext cx="1150938" cy="36036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27" name="Text Box 11"/>
          <p:cNvSpPr txBox="1">
            <a:spLocks noChangeArrowheads="1"/>
          </p:cNvSpPr>
          <p:nvPr/>
        </p:nvSpPr>
        <p:spPr bwMode="auto">
          <a:xfrm>
            <a:off x="5868988" y="4667250"/>
            <a:ext cx="9652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1200">
                <a:solidFill>
                  <a:srgbClr val="003399"/>
                </a:solidFill>
              </a:rPr>
              <a:t>3D Solids 3D</a:t>
            </a:r>
            <a:endParaRPr lang="en-GB" altLang="es-ES" sz="1200">
              <a:solidFill>
                <a:srgbClr val="003399"/>
              </a:solidFill>
            </a:endParaRPr>
          </a:p>
        </p:txBody>
      </p:sp>
      <p:cxnSp>
        <p:nvCxnSpPr>
          <p:cNvPr id="34828" name="AutoShape 12"/>
          <p:cNvCxnSpPr>
            <a:cxnSpLocks noChangeShapeType="1"/>
            <a:stCxn id="34824" idx="3"/>
            <a:endCxn id="34826" idx="1"/>
          </p:cNvCxnSpPr>
          <p:nvPr/>
        </p:nvCxnSpPr>
        <p:spPr bwMode="auto">
          <a:xfrm>
            <a:off x="5272088" y="4805363"/>
            <a:ext cx="525462" cy="1905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34829" name="Rectangle 13"/>
          <p:cNvSpPr>
            <a:spLocks noChangeArrowheads="1"/>
          </p:cNvSpPr>
          <p:nvPr/>
        </p:nvSpPr>
        <p:spPr bwMode="auto">
          <a:xfrm>
            <a:off x="7237413" y="4638675"/>
            <a:ext cx="1150937" cy="36036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30" name="Text Box 14"/>
          <p:cNvSpPr txBox="1">
            <a:spLocks noChangeArrowheads="1"/>
          </p:cNvSpPr>
          <p:nvPr/>
        </p:nvSpPr>
        <p:spPr bwMode="auto">
          <a:xfrm>
            <a:off x="7308850" y="4662488"/>
            <a:ext cx="658813"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1200">
                <a:solidFill>
                  <a:srgbClr val="003399"/>
                </a:solidFill>
              </a:rPr>
              <a:t>Objects</a:t>
            </a:r>
            <a:endParaRPr lang="en-GB" altLang="es-ES" sz="1200">
              <a:solidFill>
                <a:srgbClr val="003399"/>
              </a:solidFill>
            </a:endParaRPr>
          </a:p>
        </p:txBody>
      </p:sp>
      <p:cxnSp>
        <p:nvCxnSpPr>
          <p:cNvPr id="34831" name="AutoShape 15"/>
          <p:cNvCxnSpPr>
            <a:cxnSpLocks noChangeShapeType="1"/>
            <a:endCxn id="34829" idx="1"/>
          </p:cNvCxnSpPr>
          <p:nvPr/>
        </p:nvCxnSpPr>
        <p:spPr bwMode="auto">
          <a:xfrm flipV="1">
            <a:off x="6951663" y="4819650"/>
            <a:ext cx="285750" cy="11113"/>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34832" name="Text Box 16"/>
          <p:cNvSpPr txBox="1">
            <a:spLocks noChangeArrowheads="1"/>
          </p:cNvSpPr>
          <p:nvPr/>
        </p:nvSpPr>
        <p:spPr bwMode="auto">
          <a:xfrm>
            <a:off x="1619250" y="5597525"/>
            <a:ext cx="13684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1000" i="1"/>
              <a:t>Image analysis: lines, contours, etc.</a:t>
            </a:r>
            <a:endParaRPr lang="en-GB" altLang="es-ES" sz="1000" i="1"/>
          </a:p>
        </p:txBody>
      </p:sp>
      <p:cxnSp>
        <p:nvCxnSpPr>
          <p:cNvPr id="34833" name="AutoShape 17"/>
          <p:cNvCxnSpPr>
            <a:cxnSpLocks noChangeShapeType="1"/>
          </p:cNvCxnSpPr>
          <p:nvPr/>
        </p:nvCxnSpPr>
        <p:spPr bwMode="auto">
          <a:xfrm flipV="1">
            <a:off x="2266950" y="4805363"/>
            <a:ext cx="0" cy="720725"/>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34834" name="Text Box 18"/>
          <p:cNvSpPr txBox="1">
            <a:spLocks noChangeArrowheads="1"/>
          </p:cNvSpPr>
          <p:nvPr/>
        </p:nvSpPr>
        <p:spPr bwMode="auto">
          <a:xfrm>
            <a:off x="3132138" y="3509963"/>
            <a:ext cx="3024187"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1000" i="1"/>
              <a:t>Surface interference by stereo vision, motion, etc.</a:t>
            </a:r>
            <a:endParaRPr lang="en-GB" altLang="es-ES" sz="1000" i="1"/>
          </a:p>
        </p:txBody>
      </p:sp>
      <p:cxnSp>
        <p:nvCxnSpPr>
          <p:cNvPr id="34835" name="AutoShape 19"/>
          <p:cNvCxnSpPr>
            <a:cxnSpLocks noChangeShapeType="1"/>
          </p:cNvCxnSpPr>
          <p:nvPr/>
        </p:nvCxnSpPr>
        <p:spPr bwMode="auto">
          <a:xfrm>
            <a:off x="4140200" y="4157663"/>
            <a:ext cx="0" cy="6477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pic>
        <p:nvPicPr>
          <p:cNvPr id="34836" name="Picture 20" descr="dic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1466850"/>
            <a:ext cx="2232025" cy="1601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4837" name="Group 21"/>
          <p:cNvGrpSpPr>
            <a:grpSpLocks/>
          </p:cNvGrpSpPr>
          <p:nvPr/>
        </p:nvGrpSpPr>
        <p:grpSpPr bwMode="auto">
          <a:xfrm>
            <a:off x="3132138" y="5165725"/>
            <a:ext cx="719137" cy="936625"/>
            <a:chOff x="1565" y="2931"/>
            <a:chExt cx="907" cy="1089"/>
          </a:xfrm>
        </p:grpSpPr>
        <p:sp>
          <p:nvSpPr>
            <p:cNvPr id="34869" name="Line 22"/>
            <p:cNvSpPr>
              <a:spLocks noChangeShapeType="1"/>
            </p:cNvSpPr>
            <p:nvPr/>
          </p:nvSpPr>
          <p:spPr bwMode="auto">
            <a:xfrm>
              <a:off x="1565" y="3203"/>
              <a:ext cx="0" cy="454"/>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70" name="Line 23"/>
            <p:cNvSpPr>
              <a:spLocks noChangeShapeType="1"/>
            </p:cNvSpPr>
            <p:nvPr/>
          </p:nvSpPr>
          <p:spPr bwMode="auto">
            <a:xfrm>
              <a:off x="1927" y="3521"/>
              <a:ext cx="0" cy="454"/>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71" name="Line 24"/>
            <p:cNvSpPr>
              <a:spLocks noChangeShapeType="1"/>
            </p:cNvSpPr>
            <p:nvPr/>
          </p:nvSpPr>
          <p:spPr bwMode="auto">
            <a:xfrm>
              <a:off x="2472" y="3339"/>
              <a:ext cx="0" cy="454"/>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72" name="Line 25"/>
            <p:cNvSpPr>
              <a:spLocks noChangeShapeType="1"/>
            </p:cNvSpPr>
            <p:nvPr/>
          </p:nvSpPr>
          <p:spPr bwMode="auto">
            <a:xfrm flipV="1">
              <a:off x="1565" y="2976"/>
              <a:ext cx="453" cy="18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73" name="Line 26"/>
            <p:cNvSpPr>
              <a:spLocks noChangeShapeType="1"/>
            </p:cNvSpPr>
            <p:nvPr/>
          </p:nvSpPr>
          <p:spPr bwMode="auto">
            <a:xfrm flipV="1">
              <a:off x="1973" y="3249"/>
              <a:ext cx="453" cy="18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74" name="Line 27"/>
            <p:cNvSpPr>
              <a:spLocks noChangeShapeType="1"/>
            </p:cNvSpPr>
            <p:nvPr/>
          </p:nvSpPr>
          <p:spPr bwMode="auto">
            <a:xfrm flipV="1">
              <a:off x="1973" y="3838"/>
              <a:ext cx="453" cy="18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75" name="Line 28"/>
            <p:cNvSpPr>
              <a:spLocks noChangeShapeType="1"/>
            </p:cNvSpPr>
            <p:nvPr/>
          </p:nvSpPr>
          <p:spPr bwMode="auto">
            <a:xfrm>
              <a:off x="1565" y="3748"/>
              <a:ext cx="272" cy="27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76" name="Line 29"/>
            <p:cNvSpPr>
              <a:spLocks noChangeShapeType="1"/>
            </p:cNvSpPr>
            <p:nvPr/>
          </p:nvSpPr>
          <p:spPr bwMode="auto">
            <a:xfrm>
              <a:off x="1655" y="3203"/>
              <a:ext cx="272" cy="27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77" name="Line 30"/>
            <p:cNvSpPr>
              <a:spLocks noChangeShapeType="1"/>
            </p:cNvSpPr>
            <p:nvPr/>
          </p:nvSpPr>
          <p:spPr bwMode="auto">
            <a:xfrm>
              <a:off x="2154" y="2931"/>
              <a:ext cx="272" cy="27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4838" name="Group 31"/>
          <p:cNvGrpSpPr>
            <a:grpSpLocks/>
          </p:cNvGrpSpPr>
          <p:nvPr/>
        </p:nvGrpSpPr>
        <p:grpSpPr bwMode="auto">
          <a:xfrm>
            <a:off x="4930775" y="5464175"/>
            <a:ext cx="288925" cy="647700"/>
            <a:chOff x="2835" y="2392"/>
            <a:chExt cx="454" cy="636"/>
          </a:xfrm>
        </p:grpSpPr>
        <p:sp>
          <p:nvSpPr>
            <p:cNvPr id="34865" name="Line 32"/>
            <p:cNvSpPr>
              <a:spLocks noChangeShapeType="1"/>
            </p:cNvSpPr>
            <p:nvPr/>
          </p:nvSpPr>
          <p:spPr bwMode="auto">
            <a:xfrm>
              <a:off x="2835" y="2574"/>
              <a:ext cx="0" cy="454"/>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66" name="Line 33"/>
            <p:cNvSpPr>
              <a:spLocks noChangeShapeType="1"/>
            </p:cNvSpPr>
            <p:nvPr/>
          </p:nvSpPr>
          <p:spPr bwMode="auto">
            <a:xfrm>
              <a:off x="3289" y="2392"/>
              <a:ext cx="0" cy="454"/>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67" name="Line 34"/>
            <p:cNvSpPr>
              <a:spLocks noChangeShapeType="1"/>
            </p:cNvSpPr>
            <p:nvPr/>
          </p:nvSpPr>
          <p:spPr bwMode="auto">
            <a:xfrm flipV="1">
              <a:off x="2835" y="2392"/>
              <a:ext cx="453" cy="18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68" name="Line 35"/>
            <p:cNvSpPr>
              <a:spLocks noChangeShapeType="1"/>
            </p:cNvSpPr>
            <p:nvPr/>
          </p:nvSpPr>
          <p:spPr bwMode="auto">
            <a:xfrm flipV="1">
              <a:off x="2835" y="2845"/>
              <a:ext cx="453" cy="18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34839" name="AutoShape 36"/>
          <p:cNvSpPr>
            <a:spLocks noChangeArrowheads="1"/>
          </p:cNvSpPr>
          <p:nvPr/>
        </p:nvSpPr>
        <p:spPr bwMode="auto">
          <a:xfrm>
            <a:off x="6083300" y="3797300"/>
            <a:ext cx="576263" cy="574675"/>
          </a:xfrm>
          <a:prstGeom prst="cube">
            <a:avLst>
              <a:gd name="adj" fmla="val 25000"/>
            </a:avLst>
          </a:prstGeom>
          <a:solidFill>
            <a:srgbClr val="336699"/>
          </a:solidFill>
          <a:ln w="9525">
            <a:solidFill>
              <a:srgbClr val="336699"/>
            </a:solidFill>
            <a:miter lim="800000"/>
            <a:headEnd/>
            <a:tailEnd/>
          </a:ln>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40" name="Text Box 37"/>
          <p:cNvSpPr txBox="1">
            <a:spLocks noChangeArrowheads="1"/>
          </p:cNvSpPr>
          <p:nvPr/>
        </p:nvSpPr>
        <p:spPr bwMode="auto">
          <a:xfrm>
            <a:off x="7451725" y="5165725"/>
            <a:ext cx="5984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1800" b="1">
                <a:solidFill>
                  <a:srgbClr val="003399"/>
                </a:solidFill>
              </a:rPr>
              <a:t>Dice</a:t>
            </a:r>
            <a:endParaRPr lang="en-GB" altLang="es-ES" sz="1800" b="1">
              <a:solidFill>
                <a:srgbClr val="003399"/>
              </a:solidFill>
            </a:endParaRPr>
          </a:p>
        </p:txBody>
      </p:sp>
      <p:sp>
        <p:nvSpPr>
          <p:cNvPr id="34841" name="Text Box 38"/>
          <p:cNvSpPr txBox="1">
            <a:spLocks noChangeArrowheads="1"/>
          </p:cNvSpPr>
          <p:nvPr/>
        </p:nvSpPr>
        <p:spPr bwMode="auto">
          <a:xfrm>
            <a:off x="1547813" y="1628775"/>
            <a:ext cx="4679950" cy="1077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1600" b="1"/>
              <a:t>Q: </a:t>
            </a:r>
            <a:r>
              <a:rPr lang="ca-ES" altLang="es-ES" sz="1600"/>
              <a:t>How to answer:</a:t>
            </a:r>
          </a:p>
          <a:p>
            <a:pPr eaLnBrk="1" hangingPunct="1">
              <a:spcBef>
                <a:spcPct val="0"/>
              </a:spcBef>
              <a:buFontTx/>
              <a:buNone/>
            </a:pPr>
            <a:r>
              <a:rPr lang="ca-ES" altLang="es-ES" sz="1600" i="1"/>
              <a:t>What is this?</a:t>
            </a:r>
          </a:p>
          <a:p>
            <a:pPr eaLnBrk="1" hangingPunct="1">
              <a:spcBef>
                <a:spcPct val="0"/>
              </a:spcBef>
              <a:buFontTx/>
              <a:buNone/>
            </a:pPr>
            <a:r>
              <a:rPr lang="ca-ES" altLang="es-ES" sz="1600" b="1"/>
              <a:t>R: </a:t>
            </a:r>
            <a:r>
              <a:rPr lang="ca-ES" altLang="es-ES" sz="1600"/>
              <a:t>By a sequence of data transformations.</a:t>
            </a:r>
          </a:p>
          <a:p>
            <a:pPr eaLnBrk="1" hangingPunct="1">
              <a:spcBef>
                <a:spcPct val="0"/>
              </a:spcBef>
              <a:buFontTx/>
              <a:buNone/>
            </a:pPr>
            <a:endParaRPr lang="en-GB" altLang="es-ES" sz="1600"/>
          </a:p>
        </p:txBody>
      </p:sp>
      <p:pic>
        <p:nvPicPr>
          <p:cNvPr id="34842" name="Picture 39" descr="dice">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8888" y="3797300"/>
            <a:ext cx="865187"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43" name="Rectangle 40"/>
          <p:cNvSpPr>
            <a:spLocks noChangeArrowheads="1"/>
          </p:cNvSpPr>
          <p:nvPr/>
        </p:nvSpPr>
        <p:spPr bwMode="auto">
          <a:xfrm>
            <a:off x="827088" y="1557338"/>
            <a:ext cx="7848600" cy="1727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44" name="Rectangle 41"/>
          <p:cNvSpPr>
            <a:spLocks noChangeArrowheads="1"/>
          </p:cNvSpPr>
          <p:nvPr/>
        </p:nvSpPr>
        <p:spPr bwMode="auto">
          <a:xfrm>
            <a:off x="827088" y="3357563"/>
            <a:ext cx="7848600" cy="295116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45" name="Text Box 42"/>
          <p:cNvSpPr txBox="1">
            <a:spLocks noChangeArrowheads="1"/>
          </p:cNvSpPr>
          <p:nvPr/>
        </p:nvSpPr>
        <p:spPr bwMode="auto">
          <a:xfrm>
            <a:off x="3779838" y="93663"/>
            <a:ext cx="844550"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1600"/>
              <a:t>Vision...</a:t>
            </a:r>
            <a:endParaRPr lang="en-GB" altLang="es-ES" sz="1600"/>
          </a:p>
        </p:txBody>
      </p:sp>
      <p:grpSp>
        <p:nvGrpSpPr>
          <p:cNvPr id="34846" name="Group 43"/>
          <p:cNvGrpSpPr>
            <a:grpSpLocks/>
          </p:cNvGrpSpPr>
          <p:nvPr/>
        </p:nvGrpSpPr>
        <p:grpSpPr bwMode="auto">
          <a:xfrm flipV="1">
            <a:off x="4570413" y="5464175"/>
            <a:ext cx="288925" cy="647700"/>
            <a:chOff x="2835" y="2392"/>
            <a:chExt cx="454" cy="636"/>
          </a:xfrm>
        </p:grpSpPr>
        <p:sp>
          <p:nvSpPr>
            <p:cNvPr id="34861" name="Line 44"/>
            <p:cNvSpPr>
              <a:spLocks noChangeShapeType="1"/>
            </p:cNvSpPr>
            <p:nvPr/>
          </p:nvSpPr>
          <p:spPr bwMode="auto">
            <a:xfrm>
              <a:off x="2835" y="2574"/>
              <a:ext cx="0" cy="454"/>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62" name="Line 45"/>
            <p:cNvSpPr>
              <a:spLocks noChangeShapeType="1"/>
            </p:cNvSpPr>
            <p:nvPr/>
          </p:nvSpPr>
          <p:spPr bwMode="auto">
            <a:xfrm flipH="1">
              <a:off x="3289" y="2392"/>
              <a:ext cx="0" cy="454"/>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63" name="Line 46"/>
            <p:cNvSpPr>
              <a:spLocks noChangeShapeType="1"/>
            </p:cNvSpPr>
            <p:nvPr/>
          </p:nvSpPr>
          <p:spPr bwMode="auto">
            <a:xfrm flipV="1">
              <a:off x="2835" y="2392"/>
              <a:ext cx="453" cy="18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64" name="Line 47"/>
            <p:cNvSpPr>
              <a:spLocks noChangeShapeType="1"/>
            </p:cNvSpPr>
            <p:nvPr/>
          </p:nvSpPr>
          <p:spPr bwMode="auto">
            <a:xfrm flipV="1">
              <a:off x="2835" y="2845"/>
              <a:ext cx="453" cy="18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4847" name="Group 48"/>
          <p:cNvGrpSpPr>
            <a:grpSpLocks/>
          </p:cNvGrpSpPr>
          <p:nvPr/>
        </p:nvGrpSpPr>
        <p:grpSpPr bwMode="auto">
          <a:xfrm rot="3168886">
            <a:off x="4720432" y="5156994"/>
            <a:ext cx="350837" cy="479425"/>
            <a:chOff x="2835" y="2392"/>
            <a:chExt cx="454" cy="636"/>
          </a:xfrm>
        </p:grpSpPr>
        <p:sp>
          <p:nvSpPr>
            <p:cNvPr id="34857" name="Line 49"/>
            <p:cNvSpPr>
              <a:spLocks noChangeShapeType="1"/>
            </p:cNvSpPr>
            <p:nvPr/>
          </p:nvSpPr>
          <p:spPr bwMode="auto">
            <a:xfrm>
              <a:off x="2835" y="2574"/>
              <a:ext cx="0" cy="454"/>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58" name="Line 50"/>
            <p:cNvSpPr>
              <a:spLocks noChangeShapeType="1"/>
            </p:cNvSpPr>
            <p:nvPr/>
          </p:nvSpPr>
          <p:spPr bwMode="auto">
            <a:xfrm>
              <a:off x="3289" y="2392"/>
              <a:ext cx="0" cy="454"/>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59" name="Line 51"/>
            <p:cNvSpPr>
              <a:spLocks noChangeShapeType="1"/>
            </p:cNvSpPr>
            <p:nvPr/>
          </p:nvSpPr>
          <p:spPr bwMode="auto">
            <a:xfrm flipV="1">
              <a:off x="2835" y="2392"/>
              <a:ext cx="453" cy="18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60" name="Line 52"/>
            <p:cNvSpPr>
              <a:spLocks noChangeShapeType="1"/>
            </p:cNvSpPr>
            <p:nvPr/>
          </p:nvSpPr>
          <p:spPr bwMode="auto">
            <a:xfrm flipV="1">
              <a:off x="2835" y="2845"/>
              <a:ext cx="453" cy="18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34848" name="Oval 53"/>
          <p:cNvSpPr>
            <a:spLocks noChangeArrowheads="1"/>
          </p:cNvSpPr>
          <p:nvPr/>
        </p:nvSpPr>
        <p:spPr bwMode="auto">
          <a:xfrm>
            <a:off x="3419475" y="5373688"/>
            <a:ext cx="144463" cy="71437"/>
          </a:xfrm>
          <a:prstGeom prst="ellipse">
            <a:avLst/>
          </a:prstGeom>
          <a:noFill/>
          <a:ln w="9525">
            <a:solidFill>
              <a:srgbClr val="336699"/>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49" name="Oval 54"/>
          <p:cNvSpPr>
            <a:spLocks noChangeArrowheads="1"/>
          </p:cNvSpPr>
          <p:nvPr/>
        </p:nvSpPr>
        <p:spPr bwMode="auto">
          <a:xfrm>
            <a:off x="3203575" y="5516563"/>
            <a:ext cx="73025" cy="144462"/>
          </a:xfrm>
          <a:prstGeom prst="ellipse">
            <a:avLst/>
          </a:prstGeom>
          <a:noFill/>
          <a:ln w="9525">
            <a:solidFill>
              <a:srgbClr val="336699"/>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50" name="Oval 55"/>
          <p:cNvSpPr>
            <a:spLocks noChangeArrowheads="1"/>
          </p:cNvSpPr>
          <p:nvPr/>
        </p:nvSpPr>
        <p:spPr bwMode="auto">
          <a:xfrm>
            <a:off x="3276600" y="5805488"/>
            <a:ext cx="73025" cy="144462"/>
          </a:xfrm>
          <a:prstGeom prst="ellipse">
            <a:avLst/>
          </a:prstGeom>
          <a:noFill/>
          <a:ln w="9525">
            <a:solidFill>
              <a:srgbClr val="336699"/>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51" name="Oval 56"/>
          <p:cNvSpPr>
            <a:spLocks noChangeArrowheads="1"/>
          </p:cNvSpPr>
          <p:nvPr/>
        </p:nvSpPr>
        <p:spPr bwMode="auto">
          <a:xfrm>
            <a:off x="3708400" y="5589588"/>
            <a:ext cx="73025" cy="144462"/>
          </a:xfrm>
          <a:prstGeom prst="ellipse">
            <a:avLst/>
          </a:prstGeom>
          <a:noFill/>
          <a:ln w="9525">
            <a:solidFill>
              <a:srgbClr val="336699"/>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52" name="Oval 57"/>
          <p:cNvSpPr>
            <a:spLocks noChangeArrowheads="1"/>
          </p:cNvSpPr>
          <p:nvPr/>
        </p:nvSpPr>
        <p:spPr bwMode="auto">
          <a:xfrm>
            <a:off x="3492500" y="5661025"/>
            <a:ext cx="73025" cy="144463"/>
          </a:xfrm>
          <a:prstGeom prst="ellipse">
            <a:avLst/>
          </a:prstGeom>
          <a:noFill/>
          <a:ln w="9525">
            <a:solidFill>
              <a:srgbClr val="336699"/>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53" name="Oval 58"/>
          <p:cNvSpPr>
            <a:spLocks noChangeArrowheads="1"/>
          </p:cNvSpPr>
          <p:nvPr/>
        </p:nvSpPr>
        <p:spPr bwMode="auto">
          <a:xfrm>
            <a:off x="3492500" y="5876925"/>
            <a:ext cx="73025" cy="144463"/>
          </a:xfrm>
          <a:prstGeom prst="ellipse">
            <a:avLst/>
          </a:prstGeom>
          <a:noFill/>
          <a:ln w="9525">
            <a:solidFill>
              <a:srgbClr val="336699"/>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54" name="Oval 59"/>
          <p:cNvSpPr>
            <a:spLocks noChangeArrowheads="1"/>
          </p:cNvSpPr>
          <p:nvPr/>
        </p:nvSpPr>
        <p:spPr bwMode="auto">
          <a:xfrm>
            <a:off x="3708400" y="5805488"/>
            <a:ext cx="73025" cy="144462"/>
          </a:xfrm>
          <a:prstGeom prst="ellipse">
            <a:avLst/>
          </a:prstGeom>
          <a:noFill/>
          <a:ln w="9525">
            <a:solidFill>
              <a:srgbClr val="336699"/>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55" name="Text Box 60"/>
          <p:cNvSpPr txBox="1">
            <a:spLocks noChangeArrowheads="1"/>
          </p:cNvSpPr>
          <p:nvPr/>
        </p:nvSpPr>
        <p:spPr bwMode="auto">
          <a:xfrm>
            <a:off x="5437188" y="5734050"/>
            <a:ext cx="309562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r" eaLnBrk="1" hangingPunct="1">
              <a:spcBef>
                <a:spcPct val="0"/>
              </a:spcBef>
              <a:buFontTx/>
              <a:buNone/>
            </a:pPr>
            <a:r>
              <a:rPr lang="ca-ES" altLang="es-ES" sz="1800">
                <a:solidFill>
                  <a:srgbClr val="FF0000"/>
                </a:solidFill>
              </a:rPr>
              <a:t>Syntactic nature</a:t>
            </a:r>
          </a:p>
        </p:txBody>
      </p:sp>
      <p:sp>
        <p:nvSpPr>
          <p:cNvPr id="34856" name="Text Box 61"/>
          <p:cNvSpPr txBox="1">
            <a:spLocks noChangeArrowheads="1"/>
          </p:cNvSpPr>
          <p:nvPr/>
        </p:nvSpPr>
        <p:spPr bwMode="auto">
          <a:xfrm>
            <a:off x="755650" y="692150"/>
            <a:ext cx="7488238" cy="5909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fontAlgn="base">
              <a:lnSpc>
                <a:spcPct val="90000"/>
              </a:lnSpc>
              <a:spcBef>
                <a:spcPct val="0"/>
              </a:spcBef>
              <a:spcAft>
                <a:spcPct val="0"/>
              </a:spcAft>
              <a:buNone/>
            </a:pPr>
            <a:r>
              <a:rPr lang="ca-ES" altLang="es-ES" sz="3600" spc="-100" dirty="0" err="1">
                <a:solidFill>
                  <a:schemeClr val="tx2"/>
                </a:solidFill>
                <a:latin typeface="Arial"/>
                <a:ea typeface="+mj-ea"/>
                <a:cs typeface="+mj-cs"/>
              </a:rPr>
              <a:t>Mar</a:t>
            </a:r>
            <a:r>
              <a:rPr lang="ca-ES" altLang="en-US" sz="3600" spc="-100" dirty="0" err="1">
                <a:solidFill>
                  <a:schemeClr val="tx2"/>
                </a:solidFill>
                <a:latin typeface="Arial"/>
                <a:ea typeface="+mj-ea"/>
                <a:cs typeface="+mj-cs"/>
              </a:rPr>
              <a:t>’</a:t>
            </a:r>
            <a:r>
              <a:rPr lang="ca-ES" altLang="es-ES" sz="3600" spc="-100" dirty="0" err="1">
                <a:solidFill>
                  <a:schemeClr val="tx2"/>
                </a:solidFill>
                <a:latin typeface="Arial"/>
                <a:ea typeface="+mj-ea"/>
                <a:cs typeface="+mj-cs"/>
              </a:rPr>
              <a:t>s</a:t>
            </a:r>
            <a:r>
              <a:rPr lang="ca-ES" altLang="es-ES" sz="3600" spc="-100" dirty="0">
                <a:solidFill>
                  <a:schemeClr val="tx2"/>
                </a:solidFill>
                <a:latin typeface="Arial"/>
                <a:ea typeface="+mj-ea"/>
                <a:cs typeface="+mj-cs"/>
              </a:rPr>
              <a:t> </a:t>
            </a:r>
            <a:r>
              <a:rPr lang="ca-ES" altLang="es-ES" sz="3600" spc="-100" dirty="0" err="1">
                <a:solidFill>
                  <a:schemeClr val="tx2"/>
                </a:solidFill>
                <a:latin typeface="Arial"/>
                <a:ea typeface="+mj-ea"/>
                <a:cs typeface="+mj-cs"/>
              </a:rPr>
              <a:t>Historical</a:t>
            </a:r>
            <a:r>
              <a:rPr lang="ca-ES" altLang="es-ES" sz="3600" spc="-100" dirty="0">
                <a:solidFill>
                  <a:schemeClr val="tx2"/>
                </a:solidFill>
                <a:latin typeface="Arial"/>
                <a:ea typeface="+mj-ea"/>
                <a:cs typeface="+mj-cs"/>
              </a:rPr>
              <a:t> </a:t>
            </a:r>
            <a:r>
              <a:rPr lang="ca-ES" altLang="es-ES" sz="3600" spc="-100" dirty="0" err="1">
                <a:solidFill>
                  <a:schemeClr val="tx2"/>
                </a:solidFill>
                <a:latin typeface="Arial"/>
                <a:ea typeface="+mj-ea"/>
                <a:cs typeface="+mj-cs"/>
              </a:rPr>
              <a:t>definition</a:t>
            </a:r>
            <a:endParaRPr lang="en-GB" altLang="es-ES" sz="3600" spc="-100" dirty="0">
              <a:solidFill>
                <a:schemeClr val="tx2"/>
              </a:solidFill>
              <a:latin typeface="Arial"/>
              <a:ea typeface="+mj-ea"/>
              <a:cs typeface="+mj-cs"/>
            </a:endParaRPr>
          </a:p>
        </p:txBody>
      </p:sp>
      <p:sp>
        <p:nvSpPr>
          <p:cNvPr id="2" name="Date Placeholder 1">
            <a:extLst>
              <a:ext uri="{FF2B5EF4-FFF2-40B4-BE49-F238E27FC236}">
                <a16:creationId xmlns:a16="http://schemas.microsoft.com/office/drawing/2014/main" id="{6A74CD43-13CB-654E-9193-4ECB51780770}"/>
              </a:ext>
            </a:extLst>
          </p:cNvPr>
          <p:cNvSpPr>
            <a:spLocks noGrp="1"/>
          </p:cNvSpPr>
          <p:nvPr>
            <p:ph type="dt" sz="half" idx="10"/>
          </p:nvPr>
        </p:nvSpPr>
        <p:spPr/>
        <p:txBody>
          <a:bodyPr/>
          <a:lstStyle/>
          <a:p>
            <a:pPr>
              <a:defRPr/>
            </a:pPr>
            <a:fld id="{EAE1057F-9049-6E46-8C59-71F08D901931}" type="datetime10">
              <a:rPr lang="es-ES_tradnl" smtClean="0"/>
              <a:t>23:38</a:t>
            </a:fld>
            <a:endParaRPr lang="en-US" dirty="0"/>
          </a:p>
        </p:txBody>
      </p:sp>
      <p:sp>
        <p:nvSpPr>
          <p:cNvPr id="3" name="Slide Number Placeholder 2">
            <a:extLst>
              <a:ext uri="{FF2B5EF4-FFF2-40B4-BE49-F238E27FC236}">
                <a16:creationId xmlns:a16="http://schemas.microsoft.com/office/drawing/2014/main" id="{0A465631-D17E-224F-BEBC-2B217B8655FA}"/>
              </a:ext>
            </a:extLst>
          </p:cNvPr>
          <p:cNvSpPr>
            <a:spLocks noGrp="1"/>
          </p:cNvSpPr>
          <p:nvPr>
            <p:ph type="sldNum" sz="quarter" idx="12"/>
          </p:nvPr>
        </p:nvSpPr>
        <p:spPr/>
        <p:txBody>
          <a:bodyPr/>
          <a:lstStyle/>
          <a:p>
            <a:pPr>
              <a:defRPr/>
            </a:pPr>
            <a:fld id="{92C0268C-C029-4760-98E8-5BF4E76A023E}" type="slidenum">
              <a:rPr lang="en-US" smtClean="0"/>
              <a:pPr>
                <a:defRPr/>
              </a:pPr>
              <a:t>21</a:t>
            </a:fld>
            <a:endParaRPr lang="en-US"/>
          </a:p>
        </p:txBody>
      </p:sp>
    </p:spTree>
    <p:extLst>
      <p:ext uri="{BB962C8B-B14F-4D97-AF65-F5344CB8AC3E}">
        <p14:creationId xmlns:p14="http://schemas.microsoft.com/office/powerpoint/2010/main" val="217713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bruegh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169987"/>
            <a:ext cx="5832475" cy="437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915" name="Text Box 3"/>
          <p:cNvSpPr txBox="1">
            <a:spLocks noChangeArrowheads="1"/>
          </p:cNvSpPr>
          <p:nvPr/>
        </p:nvSpPr>
        <p:spPr bwMode="auto">
          <a:xfrm>
            <a:off x="1476375" y="908050"/>
            <a:ext cx="5099050" cy="523875"/>
          </a:xfrm>
          <a:prstGeom prst="rect">
            <a:avLst/>
          </a:prstGeom>
          <a:solidFill>
            <a:srgbClr val="3366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2800">
                <a:solidFill>
                  <a:schemeClr val="bg1"/>
                </a:solidFill>
              </a:rPr>
              <a:t>But the environment is complex...</a:t>
            </a:r>
            <a:endParaRPr lang="en-GB" altLang="es-ES" sz="2800">
              <a:solidFill>
                <a:schemeClr val="bg1"/>
              </a:solidFill>
            </a:endParaRPr>
          </a:p>
        </p:txBody>
      </p:sp>
      <p:sp>
        <p:nvSpPr>
          <p:cNvPr id="38916" name="Text Box 4"/>
          <p:cNvSpPr txBox="1">
            <a:spLocks noChangeArrowheads="1"/>
          </p:cNvSpPr>
          <p:nvPr/>
        </p:nvSpPr>
        <p:spPr bwMode="auto">
          <a:xfrm>
            <a:off x="1476375" y="5606905"/>
            <a:ext cx="6264275"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FontTx/>
              <a:buNone/>
            </a:pPr>
            <a:r>
              <a:rPr lang="ca-ES" altLang="es-ES" sz="2400" dirty="0"/>
              <a:t>...</a:t>
            </a:r>
            <a:r>
              <a:rPr lang="ca-ES" altLang="es-ES" sz="2400" dirty="0" err="1">
                <a:solidFill>
                  <a:schemeClr val="accent2"/>
                </a:solidFill>
              </a:rPr>
              <a:t>not</a:t>
            </a:r>
            <a:r>
              <a:rPr lang="ca-ES" altLang="es-ES" sz="2400" dirty="0">
                <a:solidFill>
                  <a:schemeClr val="accent2"/>
                </a:solidFill>
              </a:rPr>
              <a:t> accessible, </a:t>
            </a:r>
            <a:r>
              <a:rPr lang="ca-ES" altLang="es-ES" sz="2400" dirty="0" err="1">
                <a:solidFill>
                  <a:schemeClr val="accent2"/>
                </a:solidFill>
              </a:rPr>
              <a:t>continuous</a:t>
            </a:r>
            <a:r>
              <a:rPr lang="ca-ES" altLang="es-ES" sz="2400" dirty="0">
                <a:solidFill>
                  <a:schemeClr val="accent2"/>
                </a:solidFill>
              </a:rPr>
              <a:t>, </a:t>
            </a:r>
            <a:r>
              <a:rPr lang="ca-ES" altLang="es-ES" sz="2400" dirty="0" err="1">
                <a:solidFill>
                  <a:schemeClr val="accent2"/>
                </a:solidFill>
              </a:rPr>
              <a:t>dynamic</a:t>
            </a:r>
            <a:r>
              <a:rPr lang="ca-ES" altLang="es-ES" sz="2400" dirty="0">
                <a:solidFill>
                  <a:schemeClr val="accent2"/>
                </a:solidFill>
              </a:rPr>
              <a:t> </a:t>
            </a:r>
            <a:r>
              <a:rPr lang="ca-ES" altLang="es-ES" sz="2400" dirty="0" err="1">
                <a:solidFill>
                  <a:schemeClr val="accent2"/>
                </a:solidFill>
              </a:rPr>
              <a:t>and</a:t>
            </a:r>
            <a:r>
              <a:rPr lang="ca-ES" altLang="es-ES" sz="2400" dirty="0">
                <a:solidFill>
                  <a:schemeClr val="accent2"/>
                </a:solidFill>
              </a:rPr>
              <a:t> non </a:t>
            </a:r>
            <a:r>
              <a:rPr lang="ca-ES" altLang="es-ES" sz="2400" dirty="0" err="1">
                <a:solidFill>
                  <a:schemeClr val="accent2"/>
                </a:solidFill>
              </a:rPr>
              <a:t>determinist</a:t>
            </a:r>
            <a:r>
              <a:rPr lang="ca-ES" altLang="es-ES" sz="2400" dirty="0"/>
              <a:t>. </a:t>
            </a:r>
            <a:r>
              <a:rPr lang="ca-ES" altLang="es-ES" sz="2400" dirty="0" err="1"/>
              <a:t>And</a:t>
            </a:r>
            <a:r>
              <a:rPr lang="ca-ES" altLang="es-ES" sz="2400" dirty="0"/>
              <a:t> </a:t>
            </a:r>
            <a:r>
              <a:rPr lang="ca-ES" altLang="es-ES" sz="2400" dirty="0" err="1"/>
              <a:t>this</a:t>
            </a:r>
            <a:r>
              <a:rPr lang="ca-ES" altLang="es-ES" sz="2400" dirty="0"/>
              <a:t> is a </a:t>
            </a:r>
            <a:r>
              <a:rPr lang="ca-ES" altLang="es-ES" sz="2400" dirty="0">
                <a:solidFill>
                  <a:srgbClr val="FF0000"/>
                </a:solidFill>
              </a:rPr>
              <a:t>BASIC</a:t>
            </a:r>
            <a:r>
              <a:rPr lang="ca-ES" altLang="es-ES" sz="2400" dirty="0"/>
              <a:t> component of </a:t>
            </a:r>
            <a:r>
              <a:rPr lang="ca-ES" altLang="es-ES" sz="2400" dirty="0" err="1"/>
              <a:t>the</a:t>
            </a:r>
            <a:r>
              <a:rPr lang="ca-ES" altLang="es-ES" sz="2400" dirty="0"/>
              <a:t> </a:t>
            </a:r>
            <a:r>
              <a:rPr lang="ca-ES" altLang="es-ES" sz="2400" dirty="0" err="1"/>
              <a:t>problem</a:t>
            </a:r>
            <a:r>
              <a:rPr lang="ca-ES" altLang="es-ES" sz="2400" dirty="0"/>
              <a:t>...</a:t>
            </a:r>
            <a:endParaRPr lang="en-GB" altLang="es-ES" sz="2400" dirty="0"/>
          </a:p>
        </p:txBody>
      </p:sp>
      <p:sp>
        <p:nvSpPr>
          <p:cNvPr id="38917" name="Text Box 6"/>
          <p:cNvSpPr txBox="1">
            <a:spLocks noChangeArrowheads="1"/>
          </p:cNvSpPr>
          <p:nvPr/>
        </p:nvSpPr>
        <p:spPr bwMode="auto">
          <a:xfrm>
            <a:off x="3331029" y="347472"/>
            <a:ext cx="1702389" cy="5909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fontAlgn="base">
              <a:lnSpc>
                <a:spcPct val="90000"/>
              </a:lnSpc>
              <a:spcBef>
                <a:spcPct val="0"/>
              </a:spcBef>
              <a:spcAft>
                <a:spcPct val="0"/>
              </a:spcAft>
              <a:buNone/>
              <a:defRPr/>
            </a:pPr>
            <a:r>
              <a:rPr lang="ca-ES" altLang="es-ES" sz="3600" spc="-100" dirty="0" err="1">
                <a:solidFill>
                  <a:schemeClr val="tx2"/>
                </a:solidFill>
                <a:latin typeface="Arial"/>
                <a:ea typeface="+mj-ea"/>
                <a:cs typeface="+mj-cs"/>
              </a:rPr>
              <a:t>Vision</a:t>
            </a:r>
            <a:r>
              <a:rPr lang="ca-ES" altLang="es-ES" sz="3600" spc="-100" dirty="0">
                <a:solidFill>
                  <a:schemeClr val="tx2"/>
                </a:solidFill>
                <a:latin typeface="Arial"/>
                <a:ea typeface="+mj-ea"/>
                <a:cs typeface="+mj-cs"/>
              </a:rPr>
              <a:t>...</a:t>
            </a:r>
            <a:endParaRPr lang="en-GB" altLang="es-ES" sz="3600" spc="-100" dirty="0">
              <a:solidFill>
                <a:schemeClr val="tx2"/>
              </a:solidFill>
              <a:latin typeface="Arial"/>
              <a:ea typeface="+mj-ea"/>
              <a:cs typeface="+mj-cs"/>
            </a:endParaRPr>
          </a:p>
        </p:txBody>
      </p:sp>
      <p:sp>
        <p:nvSpPr>
          <p:cNvPr id="2" name="Date Placeholder 1">
            <a:extLst>
              <a:ext uri="{FF2B5EF4-FFF2-40B4-BE49-F238E27FC236}">
                <a16:creationId xmlns:a16="http://schemas.microsoft.com/office/drawing/2014/main" id="{9308EE86-9291-5747-80EE-BF0519434DDF}"/>
              </a:ext>
            </a:extLst>
          </p:cNvPr>
          <p:cNvSpPr>
            <a:spLocks noGrp="1"/>
          </p:cNvSpPr>
          <p:nvPr>
            <p:ph type="dt" sz="half" idx="10"/>
          </p:nvPr>
        </p:nvSpPr>
        <p:spPr/>
        <p:txBody>
          <a:bodyPr/>
          <a:lstStyle/>
          <a:p>
            <a:pPr>
              <a:defRPr/>
            </a:pPr>
            <a:fld id="{7AAC4818-1C4A-C54F-A749-A27ABE51A57A}" type="datetime10">
              <a:rPr lang="es-ES_tradnl" smtClean="0"/>
              <a:t>23:38</a:t>
            </a:fld>
            <a:endParaRPr lang="en-US" dirty="0"/>
          </a:p>
        </p:txBody>
      </p:sp>
      <p:sp>
        <p:nvSpPr>
          <p:cNvPr id="3" name="Slide Number Placeholder 2">
            <a:extLst>
              <a:ext uri="{FF2B5EF4-FFF2-40B4-BE49-F238E27FC236}">
                <a16:creationId xmlns:a16="http://schemas.microsoft.com/office/drawing/2014/main" id="{7281CD37-9F6D-B54C-8B04-A2714BD411D4}"/>
              </a:ext>
            </a:extLst>
          </p:cNvPr>
          <p:cNvSpPr>
            <a:spLocks noGrp="1"/>
          </p:cNvSpPr>
          <p:nvPr>
            <p:ph type="sldNum" sz="quarter" idx="12"/>
          </p:nvPr>
        </p:nvSpPr>
        <p:spPr/>
        <p:txBody>
          <a:bodyPr/>
          <a:lstStyle/>
          <a:p>
            <a:pPr>
              <a:defRPr/>
            </a:pPr>
            <a:fld id="{92C0268C-C029-4760-98E8-5BF4E76A023E}" type="slidenum">
              <a:rPr lang="en-US" smtClean="0"/>
              <a:pPr>
                <a:defRPr/>
              </a:pPr>
              <a:t>22</a:t>
            </a:fld>
            <a:endParaRPr lang="en-US"/>
          </a:p>
        </p:txBody>
      </p:sp>
    </p:spTree>
    <p:extLst>
      <p:ext uri="{BB962C8B-B14F-4D97-AF65-F5344CB8AC3E}">
        <p14:creationId xmlns:p14="http://schemas.microsoft.com/office/powerpoint/2010/main" val="2265998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179388" y="341313"/>
            <a:ext cx="9145587" cy="1143000"/>
          </a:xfrm>
        </p:spPr>
        <p:txBody>
          <a:bodyPr>
            <a:normAutofit/>
          </a:bodyPr>
          <a:lstStyle/>
          <a:p>
            <a:pPr algn="ctr" fontAlgn="base">
              <a:lnSpc>
                <a:spcPct val="90000"/>
              </a:lnSpc>
              <a:spcAft>
                <a:spcPct val="0"/>
              </a:spcAft>
              <a:defRPr/>
            </a:pPr>
            <a:r>
              <a:rPr lang="en-US" altLang="es-ES" sz="3600" dirty="0"/>
              <a:t>Ridiculously brief history of computer vision</a:t>
            </a:r>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9563" y="1143000"/>
            <a:ext cx="1354137" cy="1292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Content Placeholder 2"/>
          <p:cNvSpPr>
            <a:spLocks noGrp="1" noChangeArrowheads="1"/>
          </p:cNvSpPr>
          <p:nvPr>
            <p:ph idx="1"/>
          </p:nvPr>
        </p:nvSpPr>
        <p:spPr>
          <a:xfrm>
            <a:off x="395288" y="1484313"/>
            <a:ext cx="5486400" cy="4649787"/>
          </a:xfrm>
        </p:spPr>
        <p:txBody>
          <a:bodyPr/>
          <a:lstStyle/>
          <a:p>
            <a:pPr>
              <a:spcAft>
                <a:spcPts val="600"/>
              </a:spcAft>
            </a:pPr>
            <a:r>
              <a:rPr lang="en-US" altLang="es-ES" sz="1600" dirty="0">
                <a:cs typeface="Calibri" panose="020F0502020204030204" pitchFamily="34" charset="0"/>
              </a:rPr>
              <a:t>1960</a:t>
            </a:r>
            <a:r>
              <a:rPr lang="en-US" altLang="en-US" sz="1600" dirty="0">
                <a:cs typeface="Calibri" panose="020F0502020204030204" pitchFamily="34" charset="0"/>
              </a:rPr>
              <a:t>’</a:t>
            </a:r>
            <a:r>
              <a:rPr lang="en-US" altLang="es-ES" sz="1600" dirty="0">
                <a:cs typeface="Calibri" panose="020F0502020204030204" pitchFamily="34" charset="0"/>
              </a:rPr>
              <a:t>s: interpretation of synthetic worlds</a:t>
            </a:r>
          </a:p>
          <a:p>
            <a:pPr>
              <a:spcAft>
                <a:spcPts val="600"/>
              </a:spcAft>
            </a:pPr>
            <a:r>
              <a:rPr lang="en-US" altLang="es-ES" sz="1600" dirty="0">
                <a:cs typeface="Calibri" panose="020F0502020204030204" pitchFamily="34" charset="0"/>
              </a:rPr>
              <a:t>1966: Minsky assigns computer vision as an undergrad summer project</a:t>
            </a:r>
          </a:p>
          <a:p>
            <a:pPr>
              <a:spcAft>
                <a:spcPts val="600"/>
              </a:spcAft>
            </a:pPr>
            <a:r>
              <a:rPr lang="en-US" altLang="es-ES" sz="1600" dirty="0">
                <a:cs typeface="Calibri" panose="020F0502020204030204" pitchFamily="34" charset="0"/>
              </a:rPr>
              <a:t>1970</a:t>
            </a:r>
            <a:r>
              <a:rPr lang="en-US" altLang="en-US" sz="1600" dirty="0">
                <a:cs typeface="Calibri" panose="020F0502020204030204" pitchFamily="34" charset="0"/>
              </a:rPr>
              <a:t>’</a:t>
            </a:r>
            <a:r>
              <a:rPr lang="en-US" altLang="es-ES" sz="1600" dirty="0">
                <a:cs typeface="Calibri" panose="020F0502020204030204" pitchFamily="34" charset="0"/>
              </a:rPr>
              <a:t>s: some progress on interpreting selected images</a:t>
            </a:r>
          </a:p>
          <a:p>
            <a:pPr>
              <a:spcAft>
                <a:spcPts val="600"/>
              </a:spcAft>
            </a:pPr>
            <a:r>
              <a:rPr lang="en-US" altLang="es-ES" sz="1600" dirty="0">
                <a:cs typeface="Calibri" panose="020F0502020204030204" pitchFamily="34" charset="0"/>
              </a:rPr>
              <a:t>1980</a:t>
            </a:r>
            <a:r>
              <a:rPr lang="en-US" altLang="en-US" sz="1600" dirty="0">
                <a:cs typeface="Calibri" panose="020F0502020204030204" pitchFamily="34" charset="0"/>
              </a:rPr>
              <a:t>’</a:t>
            </a:r>
            <a:r>
              <a:rPr lang="en-US" altLang="es-ES" sz="1600" dirty="0">
                <a:cs typeface="Calibri" panose="020F0502020204030204" pitchFamily="34" charset="0"/>
              </a:rPr>
              <a:t>s: ANNs come and go; shift toward geometry and increased mathematical rigor</a:t>
            </a:r>
            <a:endParaRPr lang="en-US" altLang="es-ES" sz="1600" dirty="0">
              <a:cs typeface="Calibri" panose="020F0502020204030204" pitchFamily="34" charset="0"/>
              <a:sym typeface="Wingdings" panose="05000000000000000000" pitchFamily="2" charset="2"/>
            </a:endParaRPr>
          </a:p>
          <a:p>
            <a:pPr>
              <a:spcAft>
                <a:spcPts val="600"/>
              </a:spcAft>
            </a:pPr>
            <a:r>
              <a:rPr lang="en-US" altLang="es-ES" sz="1600" dirty="0">
                <a:cs typeface="Calibri" panose="020F0502020204030204" pitchFamily="34" charset="0"/>
                <a:sym typeface="Wingdings" panose="05000000000000000000" pitchFamily="2" charset="2"/>
              </a:rPr>
              <a:t>1990</a:t>
            </a:r>
            <a:r>
              <a:rPr lang="en-US" altLang="en-US" sz="1600" dirty="0">
                <a:cs typeface="Calibri" panose="020F0502020204030204" pitchFamily="34" charset="0"/>
                <a:sym typeface="Wingdings" panose="05000000000000000000" pitchFamily="2" charset="2"/>
              </a:rPr>
              <a:t>’</a:t>
            </a:r>
            <a:r>
              <a:rPr lang="en-US" altLang="es-ES" sz="1600" dirty="0">
                <a:cs typeface="Calibri" panose="020F0502020204030204" pitchFamily="34" charset="0"/>
                <a:sym typeface="Wingdings" panose="05000000000000000000" pitchFamily="2" charset="2"/>
              </a:rPr>
              <a:t>s: face recognition; statistical analysis in vogue</a:t>
            </a:r>
          </a:p>
          <a:p>
            <a:pPr>
              <a:spcAft>
                <a:spcPts val="600"/>
              </a:spcAft>
            </a:pPr>
            <a:r>
              <a:rPr lang="en-US" altLang="es-ES" sz="1600" dirty="0">
                <a:cs typeface="Calibri" panose="020F0502020204030204" pitchFamily="34" charset="0"/>
                <a:sym typeface="Wingdings" panose="05000000000000000000" pitchFamily="2" charset="2"/>
              </a:rPr>
              <a:t>2000</a:t>
            </a:r>
            <a:r>
              <a:rPr lang="en-US" altLang="en-US" sz="1600" dirty="0">
                <a:cs typeface="Calibri" panose="020F0502020204030204" pitchFamily="34" charset="0"/>
                <a:sym typeface="Wingdings" panose="05000000000000000000" pitchFamily="2" charset="2"/>
              </a:rPr>
              <a:t>’</a:t>
            </a:r>
            <a:r>
              <a:rPr lang="en-US" altLang="es-ES" sz="1600" dirty="0">
                <a:cs typeface="Calibri" panose="020F0502020204030204" pitchFamily="34" charset="0"/>
                <a:sym typeface="Wingdings" panose="05000000000000000000" pitchFamily="2" charset="2"/>
              </a:rPr>
              <a:t>s: broader recognition; large annotated datasets available; video processing starts</a:t>
            </a:r>
          </a:p>
          <a:p>
            <a:pPr>
              <a:spcAft>
                <a:spcPts val="600"/>
              </a:spcAft>
            </a:pPr>
            <a:r>
              <a:rPr lang="en-US" altLang="es-ES" sz="1600" dirty="0">
                <a:cs typeface="Calibri" panose="020F0502020204030204" pitchFamily="34" charset="0"/>
                <a:sym typeface="Wingdings" panose="05000000000000000000" pitchFamily="2" charset="2"/>
              </a:rPr>
              <a:t>2000</a:t>
            </a:r>
            <a:r>
              <a:rPr lang="en-US" altLang="en-US" sz="1600" dirty="0">
                <a:cs typeface="Calibri" panose="020F0502020204030204" pitchFamily="34" charset="0"/>
                <a:sym typeface="Wingdings" panose="05000000000000000000" pitchFamily="2" charset="2"/>
              </a:rPr>
              <a:t>’</a:t>
            </a:r>
            <a:r>
              <a:rPr lang="en-US" altLang="es-ES" sz="1600" dirty="0">
                <a:cs typeface="Calibri" panose="020F0502020204030204" pitchFamily="34" charset="0"/>
                <a:sym typeface="Wingdings" panose="05000000000000000000" pitchFamily="2" charset="2"/>
              </a:rPr>
              <a:t>s: Deep learning is back to stay, CNN</a:t>
            </a:r>
          </a:p>
          <a:p>
            <a:pPr>
              <a:spcAft>
                <a:spcPts val="600"/>
              </a:spcAft>
            </a:pPr>
            <a:r>
              <a:rPr lang="en-US" altLang="es-ES" sz="1600" dirty="0">
                <a:cs typeface="Calibri" panose="020F0502020204030204" pitchFamily="34" charset="0"/>
                <a:sym typeface="Wingdings" panose="05000000000000000000" pitchFamily="2" charset="2"/>
              </a:rPr>
              <a:t>2010’s: Deep learning beats humans on object recognition</a:t>
            </a:r>
          </a:p>
          <a:p>
            <a:pPr>
              <a:spcAft>
                <a:spcPts val="600"/>
              </a:spcAft>
            </a:pPr>
            <a:r>
              <a:rPr lang="en-US" altLang="es-ES" sz="1600" dirty="0">
                <a:cs typeface="Calibri" panose="020F0502020204030204" pitchFamily="34" charset="0"/>
                <a:sym typeface="Wingdings" panose="05000000000000000000" pitchFamily="2" charset="2"/>
              </a:rPr>
              <a:t>2030</a:t>
            </a:r>
            <a:r>
              <a:rPr lang="en-US" altLang="en-US" sz="1600" dirty="0">
                <a:cs typeface="Calibri" panose="020F0502020204030204" pitchFamily="34" charset="0"/>
                <a:sym typeface="Wingdings" panose="05000000000000000000" pitchFamily="2" charset="2"/>
              </a:rPr>
              <a:t>’</a:t>
            </a:r>
            <a:r>
              <a:rPr lang="en-US" altLang="es-ES" sz="1600" dirty="0">
                <a:cs typeface="Calibri" panose="020F0502020204030204" pitchFamily="34" charset="0"/>
                <a:sym typeface="Wingdings" panose="05000000000000000000" pitchFamily="2" charset="2"/>
              </a:rPr>
              <a:t>s: robot uprising?</a:t>
            </a:r>
          </a:p>
          <a:p>
            <a:pPr>
              <a:buFontTx/>
              <a:buNone/>
            </a:pPr>
            <a:endParaRPr lang="en-US" altLang="es-ES" sz="1600" dirty="0">
              <a:cs typeface="Calibri" panose="020F0502020204030204" pitchFamily="34" charset="0"/>
            </a:endParaRPr>
          </a:p>
        </p:txBody>
      </p:sp>
      <p:sp>
        <p:nvSpPr>
          <p:cNvPr id="7" name="TextBox 6"/>
          <p:cNvSpPr txBox="1">
            <a:spLocks noChangeArrowheads="1"/>
          </p:cNvSpPr>
          <p:nvPr/>
        </p:nvSpPr>
        <p:spPr bwMode="auto">
          <a:xfrm>
            <a:off x="6781800" y="2286000"/>
            <a:ext cx="1146175" cy="290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spcBef>
                <a:spcPct val="0"/>
              </a:spcBef>
            </a:pPr>
            <a:r>
              <a:rPr lang="en-US" altLang="es-ES" sz="1400">
                <a:solidFill>
                  <a:srgbClr val="000000"/>
                </a:solidFill>
              </a:rPr>
              <a:t>Guzman </a:t>
            </a:r>
            <a:r>
              <a:rPr lang="en-US" altLang="en-US" sz="1400">
                <a:solidFill>
                  <a:srgbClr val="000000"/>
                </a:solidFill>
              </a:rPr>
              <a:t>‘</a:t>
            </a:r>
            <a:r>
              <a:rPr lang="en-US" altLang="es-ES" sz="1400">
                <a:solidFill>
                  <a:srgbClr val="000000"/>
                </a:solidFill>
              </a:rPr>
              <a:t>68</a:t>
            </a: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l="64282" t="2711" r="4964" b="19205"/>
          <a:stretch>
            <a:fillRect/>
          </a:stretch>
        </p:blipFill>
        <p:spPr bwMode="auto">
          <a:xfrm>
            <a:off x="5651500" y="2636838"/>
            <a:ext cx="1863725" cy="183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5940425" y="4365625"/>
            <a:ext cx="1479550" cy="290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spcBef>
                <a:spcPct val="0"/>
              </a:spcBef>
            </a:pPr>
            <a:r>
              <a:rPr lang="en-US" altLang="es-ES" sz="1400">
                <a:solidFill>
                  <a:srgbClr val="000000"/>
                </a:solidFill>
              </a:rPr>
              <a:t>Ohta Kanade </a:t>
            </a:r>
            <a:r>
              <a:rPr lang="en-US" altLang="en-US" sz="1400">
                <a:solidFill>
                  <a:srgbClr val="000000"/>
                </a:solidFill>
              </a:rPr>
              <a:t>‘</a:t>
            </a:r>
            <a:r>
              <a:rPr lang="en-US" altLang="es-ES" sz="1400">
                <a:solidFill>
                  <a:srgbClr val="000000"/>
                </a:solidFill>
              </a:rPr>
              <a:t>78</a:t>
            </a:r>
          </a:p>
        </p:txBody>
      </p:sp>
      <p:pic>
        <p:nvPicPr>
          <p:cNvPr id="870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725" y="2636838"/>
            <a:ext cx="146685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7308850" y="4365625"/>
            <a:ext cx="1865313" cy="290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spcBef>
                <a:spcPct val="0"/>
              </a:spcBef>
            </a:pPr>
            <a:r>
              <a:rPr lang="en-US" altLang="es-ES" sz="1400">
                <a:solidFill>
                  <a:srgbClr val="000000"/>
                </a:solidFill>
              </a:rPr>
              <a:t>Turk and Pentland </a:t>
            </a:r>
            <a:r>
              <a:rPr lang="en-US" altLang="en-US" sz="1400">
                <a:solidFill>
                  <a:srgbClr val="000000"/>
                </a:solidFill>
              </a:rPr>
              <a:t>‘</a:t>
            </a:r>
            <a:r>
              <a:rPr lang="en-US" altLang="es-ES" sz="1400">
                <a:solidFill>
                  <a:srgbClr val="000000"/>
                </a:solidFill>
              </a:rPr>
              <a:t>91</a:t>
            </a:r>
          </a:p>
        </p:txBody>
      </p:sp>
      <p:pic>
        <p:nvPicPr>
          <p:cNvPr id="30730"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43663" y="4797425"/>
            <a:ext cx="1946275" cy="1390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31" name="11 CuadroTexto"/>
          <p:cNvSpPr txBox="1">
            <a:spLocks noChangeArrowheads="1"/>
          </p:cNvSpPr>
          <p:nvPr/>
        </p:nvSpPr>
        <p:spPr bwMode="auto">
          <a:xfrm>
            <a:off x="6516688" y="6237288"/>
            <a:ext cx="2290762"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r>
              <a:rPr lang="ca-ES" altLang="es-ES" sz="1400">
                <a:solidFill>
                  <a:srgbClr val="000000"/>
                </a:solidFill>
              </a:rPr>
              <a:t>Imagenet: 15 mlln  of images</a:t>
            </a:r>
          </a:p>
        </p:txBody>
      </p:sp>
      <p:sp>
        <p:nvSpPr>
          <p:cNvPr id="40972"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B6C1B81C-7173-BA4D-A630-819D125C5149}" type="datetime10">
              <a:rPr lang="es-ES_tradnl" altLang="es-ES" sz="1400" smtClean="0"/>
              <a:t>23:38</a:t>
            </a:fld>
            <a:endParaRPr lang="en-GB" altLang="es-ES" sz="1400"/>
          </a:p>
        </p:txBody>
      </p:sp>
      <p:sp>
        <p:nvSpPr>
          <p:cNvPr id="2" name="Slide Number Placeholder 1">
            <a:extLst>
              <a:ext uri="{FF2B5EF4-FFF2-40B4-BE49-F238E27FC236}">
                <a16:creationId xmlns:a16="http://schemas.microsoft.com/office/drawing/2014/main" id="{413C80D4-C626-944B-9E26-5AE1075DDFAB}"/>
              </a:ext>
            </a:extLst>
          </p:cNvPr>
          <p:cNvSpPr>
            <a:spLocks noGrp="1"/>
          </p:cNvSpPr>
          <p:nvPr>
            <p:ph type="sldNum" sz="quarter" idx="12"/>
          </p:nvPr>
        </p:nvSpPr>
        <p:spPr/>
        <p:txBody>
          <a:bodyPr/>
          <a:lstStyle/>
          <a:p>
            <a:pPr>
              <a:defRPr/>
            </a:pPr>
            <a:fld id="{92C0268C-C029-4760-98E8-5BF4E76A023E}" type="slidenum">
              <a:rPr lang="en-US" smtClean="0"/>
              <a:pPr>
                <a:defRPr/>
              </a:pPr>
              <a:t>23</a:t>
            </a:fld>
            <a:endParaRPr lang="en-US"/>
          </a:p>
        </p:txBody>
      </p:sp>
    </p:spTree>
    <p:extLst>
      <p:ext uri="{BB962C8B-B14F-4D97-AF65-F5344CB8AC3E}">
        <p14:creationId xmlns:p14="http://schemas.microsoft.com/office/powerpoint/2010/main" val="2717151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70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307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731"/>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307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txBox="1">
            <a:spLocks noChangeArrowheads="1"/>
          </p:cNvSpPr>
          <p:nvPr/>
        </p:nvSpPr>
        <p:spPr bwMode="auto">
          <a:xfrm>
            <a:off x="611188" y="981075"/>
            <a:ext cx="8229600" cy="1143000"/>
          </a:xfrm>
          <a:prstGeom prst="rect">
            <a:avLst/>
          </a:prstGeom>
          <a:noFill/>
          <a:ln>
            <a:noFill/>
          </a:ln>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algn="ctr">
              <a:lnSpc>
                <a:spcPct val="90000"/>
              </a:lnSpc>
              <a:spcBef>
                <a:spcPct val="0"/>
              </a:spcBef>
              <a:buFontTx/>
              <a:buNone/>
              <a:defRPr/>
            </a:pPr>
            <a:r>
              <a:rPr lang="en-US" altLang="es-ES" sz="4000" spc="-100" dirty="0">
                <a:solidFill>
                  <a:srgbClr val="0432FF"/>
                </a:solidFill>
                <a:ea typeface="+mj-ea"/>
                <a:cs typeface="Calibri"/>
              </a:rPr>
              <a:t>Today:</a:t>
            </a:r>
          </a:p>
        </p:txBody>
      </p:sp>
      <p:sp>
        <p:nvSpPr>
          <p:cNvPr id="43011" name="CuadroTexto 2"/>
          <p:cNvSpPr txBox="1">
            <a:spLocks noChangeArrowheads="1"/>
          </p:cNvSpPr>
          <p:nvPr/>
        </p:nvSpPr>
        <p:spPr bwMode="auto">
          <a:xfrm>
            <a:off x="1042988" y="2349500"/>
            <a:ext cx="6503062" cy="3323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marL="514350" indent="-51435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buFontTx/>
              <a:buAutoNum type="arabicPeriod"/>
            </a:pPr>
            <a:r>
              <a:rPr lang="ca-ES" altLang="es-ES" sz="2800" dirty="0" err="1"/>
              <a:t>Subject</a:t>
            </a:r>
            <a:r>
              <a:rPr lang="ca-ES" altLang="es-ES" sz="2800" dirty="0"/>
              <a:t> </a:t>
            </a:r>
            <a:r>
              <a:rPr lang="ca-ES" altLang="es-ES" sz="2800" dirty="0" err="1"/>
              <a:t>organization</a:t>
            </a:r>
            <a:endParaRPr lang="ca-ES" altLang="es-ES" sz="2800" dirty="0"/>
          </a:p>
          <a:p>
            <a:pPr>
              <a:lnSpc>
                <a:spcPct val="90000"/>
              </a:lnSpc>
              <a:buFontTx/>
              <a:buAutoNum type="arabicPeriod"/>
            </a:pPr>
            <a:r>
              <a:rPr lang="ca-ES" altLang="es-ES" sz="2800" dirty="0" err="1"/>
              <a:t>What</a:t>
            </a:r>
            <a:r>
              <a:rPr lang="ca-ES" altLang="es-ES" sz="2800" dirty="0"/>
              <a:t> is </a:t>
            </a:r>
            <a:r>
              <a:rPr lang="ca-ES" altLang="es-ES" sz="2800" dirty="0" err="1"/>
              <a:t>Computational</a:t>
            </a:r>
            <a:r>
              <a:rPr lang="ca-ES" altLang="es-ES" sz="2800" dirty="0"/>
              <a:t> </a:t>
            </a:r>
            <a:r>
              <a:rPr lang="ca-ES" altLang="es-ES" sz="2800" dirty="0" err="1"/>
              <a:t>Vision</a:t>
            </a:r>
            <a:r>
              <a:rPr lang="ca-ES" altLang="es-ES" sz="2800" dirty="0"/>
              <a:t>?</a:t>
            </a:r>
          </a:p>
          <a:p>
            <a:pPr>
              <a:lnSpc>
                <a:spcPct val="90000"/>
              </a:lnSpc>
              <a:buFontTx/>
              <a:buAutoNum type="arabicPeriod"/>
            </a:pPr>
            <a:r>
              <a:rPr lang="ca-ES" altLang="es-ES" sz="2800" dirty="0"/>
              <a:t>A </a:t>
            </a:r>
            <a:r>
              <a:rPr lang="ca-ES" altLang="es-ES" sz="2800" dirty="0" err="1"/>
              <a:t>little</a:t>
            </a:r>
            <a:r>
              <a:rPr lang="ca-ES" altLang="es-ES" sz="2800" dirty="0"/>
              <a:t> bit of </a:t>
            </a:r>
            <a:r>
              <a:rPr lang="ca-ES" altLang="es-ES" sz="2800" dirty="0" err="1"/>
              <a:t>history</a:t>
            </a:r>
            <a:endParaRPr lang="ca-ES" altLang="es-ES" sz="2800" dirty="0"/>
          </a:p>
          <a:p>
            <a:pPr>
              <a:lnSpc>
                <a:spcPct val="90000"/>
              </a:lnSpc>
              <a:buFontTx/>
              <a:buAutoNum type="arabicPeriod"/>
            </a:pPr>
            <a:r>
              <a:rPr lang="ca-ES" altLang="es-ES" sz="2800" dirty="0" err="1">
                <a:solidFill>
                  <a:srgbClr val="FF0000"/>
                </a:solidFill>
              </a:rPr>
              <a:t>Main</a:t>
            </a:r>
            <a:r>
              <a:rPr lang="ca-ES" altLang="es-ES" sz="2800" dirty="0">
                <a:solidFill>
                  <a:srgbClr val="FF0000"/>
                </a:solidFill>
              </a:rPr>
              <a:t> </a:t>
            </a:r>
            <a:r>
              <a:rPr lang="ca-ES" altLang="es-ES" sz="2800" dirty="0" err="1">
                <a:solidFill>
                  <a:srgbClr val="FF0000"/>
                </a:solidFill>
              </a:rPr>
              <a:t>problems</a:t>
            </a:r>
            <a:r>
              <a:rPr lang="ca-ES" altLang="es-ES" sz="2800" dirty="0">
                <a:solidFill>
                  <a:srgbClr val="FF0000"/>
                </a:solidFill>
              </a:rPr>
              <a:t> of </a:t>
            </a:r>
            <a:r>
              <a:rPr lang="ca-ES" altLang="es-ES" sz="2800" dirty="0" err="1">
                <a:solidFill>
                  <a:srgbClr val="FF0000"/>
                </a:solidFill>
              </a:rPr>
              <a:t>Computational</a:t>
            </a:r>
            <a:r>
              <a:rPr lang="ca-ES" altLang="es-ES" sz="2800" dirty="0">
                <a:solidFill>
                  <a:srgbClr val="FF0000"/>
                </a:solidFill>
              </a:rPr>
              <a:t> </a:t>
            </a:r>
            <a:r>
              <a:rPr lang="ca-ES" altLang="es-ES" sz="2800" dirty="0" err="1">
                <a:solidFill>
                  <a:srgbClr val="FF0000"/>
                </a:solidFill>
              </a:rPr>
              <a:t>Vision</a:t>
            </a:r>
            <a:endParaRPr lang="ca-ES" altLang="es-ES" sz="2800" dirty="0">
              <a:solidFill>
                <a:srgbClr val="FF0000"/>
              </a:solidFill>
            </a:endParaRPr>
          </a:p>
          <a:p>
            <a:pPr>
              <a:lnSpc>
                <a:spcPct val="90000"/>
              </a:lnSpc>
              <a:buFontTx/>
              <a:buAutoNum type="arabicPeriod"/>
            </a:pPr>
            <a:r>
              <a:rPr lang="ca-ES" altLang="es-ES" sz="2800" dirty="0" err="1"/>
              <a:t>Difficulties</a:t>
            </a:r>
            <a:r>
              <a:rPr lang="ca-ES" altLang="es-ES" sz="2800" dirty="0"/>
              <a:t> of </a:t>
            </a:r>
            <a:r>
              <a:rPr lang="ca-ES" altLang="es-ES" sz="2800" dirty="0" err="1"/>
              <a:t>the</a:t>
            </a:r>
            <a:r>
              <a:rPr lang="ca-ES" altLang="es-ES" sz="2800" dirty="0"/>
              <a:t> </a:t>
            </a:r>
            <a:r>
              <a:rPr lang="ca-ES" altLang="es-ES" sz="2800" dirty="0" err="1"/>
              <a:t>Computational</a:t>
            </a:r>
            <a:r>
              <a:rPr lang="ca-ES" altLang="es-ES" sz="2800" dirty="0"/>
              <a:t> </a:t>
            </a:r>
            <a:r>
              <a:rPr lang="ca-ES" altLang="es-ES" sz="2800" dirty="0" err="1"/>
              <a:t>Vision</a:t>
            </a:r>
            <a:endParaRPr lang="ca-ES" altLang="es-ES" sz="2800" dirty="0"/>
          </a:p>
          <a:p>
            <a:pPr>
              <a:lnSpc>
                <a:spcPct val="90000"/>
              </a:lnSpc>
              <a:buFontTx/>
              <a:buAutoNum type="arabicPeriod"/>
            </a:pPr>
            <a:r>
              <a:rPr lang="ca-ES" altLang="es-ES" sz="2800" dirty="0"/>
              <a:t>Applications</a:t>
            </a:r>
          </a:p>
          <a:p>
            <a:pPr marL="0" indent="0">
              <a:lnSpc>
                <a:spcPct val="90000"/>
              </a:lnSpc>
              <a:buNone/>
            </a:pPr>
            <a:endParaRPr lang="ca-ES" altLang="es-ES" sz="2800" dirty="0"/>
          </a:p>
        </p:txBody>
      </p:sp>
      <p:sp>
        <p:nvSpPr>
          <p:cNvPr id="2" name="Date Placeholder 1">
            <a:extLst>
              <a:ext uri="{FF2B5EF4-FFF2-40B4-BE49-F238E27FC236}">
                <a16:creationId xmlns:a16="http://schemas.microsoft.com/office/drawing/2014/main" id="{6D38B942-55C7-6740-B1E1-85A94F804163}"/>
              </a:ext>
            </a:extLst>
          </p:cNvPr>
          <p:cNvSpPr>
            <a:spLocks noGrp="1"/>
          </p:cNvSpPr>
          <p:nvPr>
            <p:ph type="dt" sz="half" idx="10"/>
          </p:nvPr>
        </p:nvSpPr>
        <p:spPr/>
        <p:txBody>
          <a:bodyPr/>
          <a:lstStyle/>
          <a:p>
            <a:pPr>
              <a:defRPr/>
            </a:pPr>
            <a:fld id="{BA7B5B34-11D2-CF49-A597-D62E76E5E40B}" type="datetime10">
              <a:rPr lang="es-ES_tradnl" smtClean="0"/>
              <a:t>23:40</a:t>
            </a:fld>
            <a:endParaRPr lang="en-US" dirty="0"/>
          </a:p>
        </p:txBody>
      </p:sp>
      <p:sp>
        <p:nvSpPr>
          <p:cNvPr id="3" name="Slide Number Placeholder 2">
            <a:extLst>
              <a:ext uri="{FF2B5EF4-FFF2-40B4-BE49-F238E27FC236}">
                <a16:creationId xmlns:a16="http://schemas.microsoft.com/office/drawing/2014/main" id="{B5736594-44B8-4E49-958A-10E9D3B3C91D}"/>
              </a:ext>
            </a:extLst>
          </p:cNvPr>
          <p:cNvSpPr>
            <a:spLocks noGrp="1"/>
          </p:cNvSpPr>
          <p:nvPr>
            <p:ph type="sldNum" sz="quarter" idx="12"/>
          </p:nvPr>
        </p:nvSpPr>
        <p:spPr/>
        <p:txBody>
          <a:bodyPr/>
          <a:lstStyle/>
          <a:p>
            <a:pPr>
              <a:defRPr/>
            </a:pPr>
            <a:fld id="{92C0268C-C029-4760-98E8-5BF4E76A023E}" type="slidenum">
              <a:rPr lang="en-US" smtClean="0"/>
              <a:pPr>
                <a:defRPr/>
              </a:pPr>
              <a:t>24</a:t>
            </a:fld>
            <a:endParaRPr lang="en-US"/>
          </a:p>
        </p:txBody>
      </p:sp>
    </p:spTree>
    <p:extLst>
      <p:ext uri="{BB962C8B-B14F-4D97-AF65-F5344CB8AC3E}">
        <p14:creationId xmlns:p14="http://schemas.microsoft.com/office/powerpoint/2010/main" val="606786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405F-0DD7-CE46-96B6-EFC845EED5C8}"/>
              </a:ext>
            </a:extLst>
          </p:cNvPr>
          <p:cNvSpPr>
            <a:spLocks noGrp="1"/>
          </p:cNvSpPr>
          <p:nvPr>
            <p:ph type="title"/>
          </p:nvPr>
        </p:nvSpPr>
        <p:spPr>
          <a:xfrm>
            <a:off x="457200" y="533400"/>
            <a:ext cx="8229600" cy="990600"/>
          </a:xfrm>
        </p:spPr>
        <p:txBody>
          <a:bodyPr anchor="ctr">
            <a:normAutofit/>
          </a:bodyPr>
          <a:lstStyle/>
          <a:p>
            <a:r>
              <a:rPr lang="en-GB" dirty="0"/>
              <a:t>Problems of Computer Vision</a:t>
            </a:r>
            <a:endParaRPr lang="en-ES" dirty="0"/>
          </a:p>
        </p:txBody>
      </p:sp>
      <p:pic>
        <p:nvPicPr>
          <p:cNvPr id="8" name="Picture 7">
            <a:extLst>
              <a:ext uri="{FF2B5EF4-FFF2-40B4-BE49-F238E27FC236}">
                <a16:creationId xmlns:a16="http://schemas.microsoft.com/office/drawing/2014/main" id="{3A83A184-24D0-B24E-89EE-3ADB6F1D3218}"/>
              </a:ext>
            </a:extLst>
          </p:cNvPr>
          <p:cNvPicPr>
            <a:picLocks noChangeAspect="1"/>
          </p:cNvPicPr>
          <p:nvPr/>
        </p:nvPicPr>
        <p:blipFill rotWithShape="1">
          <a:blip r:embed="rId2"/>
          <a:srcRect l="20080" r="21931" b="2"/>
          <a:stretch/>
        </p:blipFill>
        <p:spPr>
          <a:xfrm>
            <a:off x="457200" y="1673352"/>
            <a:ext cx="4038600" cy="4718304"/>
          </a:xfrm>
          <a:prstGeom prst="rect">
            <a:avLst/>
          </a:prstGeom>
          <a:noFill/>
        </p:spPr>
      </p:pic>
      <p:sp>
        <p:nvSpPr>
          <p:cNvPr id="3" name="Content Placeholder 2">
            <a:extLst>
              <a:ext uri="{FF2B5EF4-FFF2-40B4-BE49-F238E27FC236}">
                <a16:creationId xmlns:a16="http://schemas.microsoft.com/office/drawing/2014/main" id="{60C42ACF-F109-4147-8005-793DB52AD2DA}"/>
              </a:ext>
            </a:extLst>
          </p:cNvPr>
          <p:cNvSpPr>
            <a:spLocks noGrp="1"/>
          </p:cNvSpPr>
          <p:nvPr>
            <p:ph sz="half" idx="2"/>
          </p:nvPr>
        </p:nvSpPr>
        <p:spPr>
          <a:xfrm>
            <a:off x="4648200" y="1673352"/>
            <a:ext cx="4038600" cy="4718304"/>
          </a:xfrm>
        </p:spPr>
        <p:txBody>
          <a:bodyPr>
            <a:normAutofit/>
          </a:bodyPr>
          <a:lstStyle/>
          <a:p>
            <a:r>
              <a:rPr lang="en-GB" dirty="0"/>
              <a:t>Computer Vision: A whole series of problems must be solved as steps for the interpretation.</a:t>
            </a:r>
          </a:p>
          <a:p>
            <a:endParaRPr lang="en-ES" dirty="0"/>
          </a:p>
        </p:txBody>
      </p:sp>
      <p:sp>
        <p:nvSpPr>
          <p:cNvPr id="5" name="Date Placeholder 4">
            <a:extLst>
              <a:ext uri="{FF2B5EF4-FFF2-40B4-BE49-F238E27FC236}">
                <a16:creationId xmlns:a16="http://schemas.microsoft.com/office/drawing/2014/main" id="{DE3ED748-11A3-6442-8EC6-8C5C435096D6}"/>
              </a:ext>
            </a:extLst>
          </p:cNvPr>
          <p:cNvSpPr>
            <a:spLocks noGrp="1"/>
          </p:cNvSpPr>
          <p:nvPr>
            <p:ph type="dt" sz="half" idx="10"/>
          </p:nvPr>
        </p:nvSpPr>
        <p:spPr>
          <a:xfrm>
            <a:off x="457200" y="18288"/>
            <a:ext cx="2895600" cy="329184"/>
          </a:xfrm>
        </p:spPr>
        <p:txBody>
          <a:bodyPr anchor="ctr">
            <a:normAutofit/>
          </a:bodyPr>
          <a:lstStyle/>
          <a:p>
            <a:pPr rtl="0" fontAlgn="base">
              <a:spcBef>
                <a:spcPct val="0"/>
              </a:spcBef>
              <a:spcAft>
                <a:spcPts val="600"/>
              </a:spcAft>
              <a:defRPr/>
            </a:pPr>
            <a:fld id="{8AD26DE5-6902-AD4C-B714-F4CE7A96A916}" type="datetime10">
              <a:rPr lang="en-US" b="1" kern="1200" smtClean="0"/>
              <a:pPr rtl="0" fontAlgn="base">
                <a:spcBef>
                  <a:spcPct val="0"/>
                </a:spcBef>
                <a:spcAft>
                  <a:spcPts val="600"/>
                </a:spcAft>
                <a:defRPr/>
              </a:pPr>
              <a:t>23:39</a:t>
            </a:fld>
            <a:endParaRPr lang="en-US" b="1" kern="1200"/>
          </a:p>
        </p:txBody>
      </p:sp>
      <p:sp>
        <p:nvSpPr>
          <p:cNvPr id="6" name="Footer Placeholder 5">
            <a:extLst>
              <a:ext uri="{FF2B5EF4-FFF2-40B4-BE49-F238E27FC236}">
                <a16:creationId xmlns:a16="http://schemas.microsoft.com/office/drawing/2014/main" id="{3376B127-03F8-D64A-8966-E198C9BC99CC}"/>
              </a:ext>
            </a:extLst>
          </p:cNvPr>
          <p:cNvSpPr>
            <a:spLocks noGrp="1"/>
          </p:cNvSpPr>
          <p:nvPr>
            <p:ph type="ftr" sz="quarter" idx="11"/>
          </p:nvPr>
        </p:nvSpPr>
        <p:spPr>
          <a:xfrm>
            <a:off x="3429000" y="18288"/>
            <a:ext cx="4114800" cy="329184"/>
          </a:xfrm>
        </p:spPr>
        <p:txBody>
          <a:bodyPr anchor="ctr">
            <a:normAutofit/>
          </a:bodyPr>
          <a:lstStyle/>
          <a:p>
            <a:pPr fontAlgn="base">
              <a:spcBef>
                <a:spcPct val="0"/>
              </a:spcBef>
              <a:spcAft>
                <a:spcPts val="600"/>
              </a:spcAft>
              <a:defRPr/>
            </a:pPr>
            <a:r>
              <a:rPr lang="en-US" b="1"/>
              <a:t>Artificial Vision</a:t>
            </a:r>
          </a:p>
        </p:txBody>
      </p:sp>
      <p:sp>
        <p:nvSpPr>
          <p:cNvPr id="7" name="Slide Number Placeholder 6">
            <a:extLst>
              <a:ext uri="{FF2B5EF4-FFF2-40B4-BE49-F238E27FC236}">
                <a16:creationId xmlns:a16="http://schemas.microsoft.com/office/drawing/2014/main" id="{724248E9-7B18-B344-BB42-1D1EAB5BA914}"/>
              </a:ext>
            </a:extLst>
          </p:cNvPr>
          <p:cNvSpPr>
            <a:spLocks noGrp="1"/>
          </p:cNvSpPr>
          <p:nvPr>
            <p:ph type="sldNum" sz="quarter" idx="12"/>
          </p:nvPr>
        </p:nvSpPr>
        <p:spPr>
          <a:xfrm>
            <a:off x="7620000" y="18288"/>
            <a:ext cx="1066800" cy="329184"/>
          </a:xfrm>
        </p:spPr>
        <p:txBody>
          <a:bodyPr anchor="ctr">
            <a:normAutofit/>
          </a:bodyPr>
          <a:lstStyle/>
          <a:p>
            <a:pPr rtl="0" fontAlgn="base">
              <a:spcBef>
                <a:spcPct val="0"/>
              </a:spcBef>
              <a:spcAft>
                <a:spcPts val="600"/>
              </a:spcAft>
              <a:defRPr/>
            </a:pPr>
            <a:fld id="{024DD98D-F03C-4209-9EA0-AF6F50C42271}" type="slidenum">
              <a:rPr lang="en-US" b="1" kern="1200" smtClean="0"/>
              <a:pPr rtl="0" fontAlgn="base">
                <a:spcBef>
                  <a:spcPct val="0"/>
                </a:spcBef>
                <a:spcAft>
                  <a:spcPts val="600"/>
                </a:spcAft>
                <a:defRPr/>
              </a:pPr>
              <a:t>25</a:t>
            </a:fld>
            <a:endParaRPr lang="en-US" b="1" kern="1200"/>
          </a:p>
        </p:txBody>
      </p:sp>
    </p:spTree>
    <p:extLst>
      <p:ext uri="{BB962C8B-B14F-4D97-AF65-F5344CB8AC3E}">
        <p14:creationId xmlns:p14="http://schemas.microsoft.com/office/powerpoint/2010/main" val="3959565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630238"/>
            <a:ext cx="9144000" cy="1143000"/>
          </a:xfrm>
        </p:spPr>
        <p:txBody>
          <a:bodyPr>
            <a:normAutofit/>
          </a:bodyPr>
          <a:lstStyle/>
          <a:p>
            <a:pPr algn="ctr" fontAlgn="base">
              <a:lnSpc>
                <a:spcPct val="90000"/>
              </a:lnSpc>
              <a:spcAft>
                <a:spcPct val="0"/>
              </a:spcAft>
              <a:defRPr/>
            </a:pPr>
            <a:r>
              <a:rPr lang="en-US" altLang="es-ES" sz="3600" dirty="0"/>
              <a:t>Computer Vision bridges the gap between pixels and </a:t>
            </a:r>
            <a:r>
              <a:rPr lang="ja-JP" altLang="en-US" sz="3600"/>
              <a:t>“</a:t>
            </a:r>
            <a:r>
              <a:rPr lang="en-US" altLang="ja-JP" sz="3600" dirty="0"/>
              <a:t>meaning</a:t>
            </a:r>
            <a:r>
              <a:rPr lang="ja-JP" altLang="en-US" sz="3600"/>
              <a:t>”</a:t>
            </a:r>
            <a:endParaRPr lang="en-US" altLang="es-ES" sz="3600" dirty="0"/>
          </a:p>
        </p:txBody>
      </p:sp>
      <p:pic>
        <p:nvPicPr>
          <p:cNvPr id="1843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2399" t="-2382"/>
          <a:stretch>
            <a:fillRect/>
          </a:stretch>
        </p:blipFill>
        <p:spPr bwMode="auto">
          <a:xfrm>
            <a:off x="4427538" y="3933825"/>
            <a:ext cx="1716087" cy="172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80" name="Text Box 5"/>
          <p:cNvSpPr txBox="1">
            <a:spLocks noChangeArrowheads="1"/>
          </p:cNvSpPr>
          <p:nvPr/>
        </p:nvSpPr>
        <p:spPr bwMode="auto">
          <a:xfrm>
            <a:off x="395288" y="3789363"/>
            <a:ext cx="1954212" cy="430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2400"/>
              <a:t>What we see</a:t>
            </a:r>
          </a:p>
        </p:txBody>
      </p:sp>
      <p:sp>
        <p:nvSpPr>
          <p:cNvPr id="18438" name="Text Box 6"/>
          <p:cNvSpPr txBox="1">
            <a:spLocks noChangeArrowheads="1"/>
          </p:cNvSpPr>
          <p:nvPr/>
        </p:nvSpPr>
        <p:spPr bwMode="auto">
          <a:xfrm>
            <a:off x="3132138" y="5805488"/>
            <a:ext cx="3133725" cy="430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2400"/>
              <a:t>What a computer sees</a:t>
            </a:r>
          </a:p>
        </p:txBody>
      </p:sp>
      <p:sp>
        <p:nvSpPr>
          <p:cNvPr id="50182" name="Text Box 8"/>
          <p:cNvSpPr txBox="1">
            <a:spLocks noChangeArrowheads="1"/>
          </p:cNvSpPr>
          <p:nvPr/>
        </p:nvSpPr>
        <p:spPr bwMode="auto">
          <a:xfrm>
            <a:off x="7315200" y="6826250"/>
            <a:ext cx="2390775"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1800">
                <a:solidFill>
                  <a:schemeClr val="bg1"/>
                </a:solidFill>
              </a:rPr>
              <a:t>Source: S. Narasimhan</a:t>
            </a:r>
          </a:p>
        </p:txBody>
      </p:sp>
      <p:pic>
        <p:nvPicPr>
          <p:cNvPr id="50183" name="Picture 3" descr="image_func"/>
          <p:cNvPicPr>
            <a:picLocks noChangeAspect="1" noChangeArrowheads="1"/>
          </p:cNvPicPr>
          <p:nvPr/>
        </p:nvPicPr>
        <p:blipFill>
          <a:blip r:embed="rId4">
            <a:extLst>
              <a:ext uri="{28A0092B-C50C-407E-A947-70E740481C1C}">
                <a14:useLocalDpi xmlns:a14="http://schemas.microsoft.com/office/drawing/2010/main" val="0"/>
              </a:ext>
            </a:extLst>
          </a:blip>
          <a:srcRect r="52065" b="54144"/>
          <a:stretch>
            <a:fillRect/>
          </a:stretch>
        </p:blipFill>
        <p:spPr bwMode="auto">
          <a:xfrm>
            <a:off x="468313" y="1989138"/>
            <a:ext cx="2016125" cy="180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3" descr="image_func"/>
          <p:cNvPicPr>
            <a:picLocks noChangeAspect="1" noChangeArrowheads="1"/>
          </p:cNvPicPr>
          <p:nvPr/>
        </p:nvPicPr>
        <p:blipFill>
          <a:blip r:embed="rId4">
            <a:extLst>
              <a:ext uri="{28A0092B-C50C-407E-A947-70E740481C1C}">
                <a14:useLocalDpi xmlns:a14="http://schemas.microsoft.com/office/drawing/2010/main" val="0"/>
              </a:ext>
            </a:extLst>
          </a:blip>
          <a:srcRect t="52185" r="51785"/>
          <a:stretch>
            <a:fillRect/>
          </a:stretch>
        </p:blipFill>
        <p:spPr bwMode="auto">
          <a:xfrm>
            <a:off x="6372225" y="3933825"/>
            <a:ext cx="1946275" cy="180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85"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B864CC5E-B1B7-6943-8792-75F9B1D67265}"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5E85A4E5-32DF-814E-8EC7-4E9D97810CC3}"/>
              </a:ext>
            </a:extLst>
          </p:cNvPr>
          <p:cNvSpPr>
            <a:spLocks noGrp="1"/>
          </p:cNvSpPr>
          <p:nvPr>
            <p:ph type="sldNum" sz="quarter" idx="12"/>
          </p:nvPr>
        </p:nvSpPr>
        <p:spPr/>
        <p:txBody>
          <a:bodyPr/>
          <a:lstStyle/>
          <a:p>
            <a:pPr>
              <a:defRPr/>
            </a:pPr>
            <a:fld id="{92C0268C-C029-4760-98E8-5BF4E76A023E}" type="slidenum">
              <a:rPr lang="en-US" smtClean="0"/>
              <a:pPr>
                <a:defRPr/>
              </a:pPr>
              <a:t>26</a:t>
            </a:fld>
            <a:endParaRPr lang="en-US"/>
          </a:p>
        </p:txBody>
      </p:sp>
    </p:spTree>
    <p:extLst>
      <p:ext uri="{BB962C8B-B14F-4D97-AF65-F5344CB8AC3E}">
        <p14:creationId xmlns:p14="http://schemas.microsoft.com/office/powerpoint/2010/main" val="23118214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4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914400" y="549275"/>
            <a:ext cx="8229600" cy="1143000"/>
          </a:xfrm>
        </p:spPr>
        <p:txBody>
          <a:bodyPr>
            <a:normAutofit/>
          </a:bodyPr>
          <a:lstStyle/>
          <a:p>
            <a:pPr algn="ctr" fontAlgn="base">
              <a:lnSpc>
                <a:spcPct val="90000"/>
              </a:lnSpc>
              <a:spcAft>
                <a:spcPct val="0"/>
              </a:spcAft>
              <a:defRPr/>
            </a:pPr>
            <a:r>
              <a:rPr lang="en-US" altLang="es-ES" sz="3600" dirty="0"/>
              <a:t>CV problems: Low-Level Feature extraction</a:t>
            </a:r>
          </a:p>
        </p:txBody>
      </p:sp>
      <p:sp>
        <p:nvSpPr>
          <p:cNvPr id="52227" name="Content Placeholder 2"/>
          <p:cNvSpPr>
            <a:spLocks noGrp="1" noChangeArrowheads="1"/>
          </p:cNvSpPr>
          <p:nvPr>
            <p:ph idx="1"/>
          </p:nvPr>
        </p:nvSpPr>
        <p:spPr/>
        <p:txBody>
          <a:bodyPr/>
          <a:lstStyle/>
          <a:p>
            <a:pPr eaLnBrk="1" hangingPunct="1"/>
            <a:r>
              <a:rPr lang="en-US" altLang="es-ES" dirty="0">
                <a:cs typeface="Calibri" panose="020F0502020204030204" pitchFamily="34" charset="0"/>
              </a:rPr>
              <a:t>Edges, corners</a:t>
            </a:r>
          </a:p>
          <a:p>
            <a:pPr eaLnBrk="1" hangingPunct="1"/>
            <a:endParaRPr lang="en-US" altLang="es-ES" dirty="0">
              <a:cs typeface="Calibri" panose="020F0502020204030204" pitchFamily="34" charset="0"/>
            </a:endParaRPr>
          </a:p>
          <a:p>
            <a:pPr eaLnBrk="1" hangingPunct="1"/>
            <a:endParaRPr lang="en-US" altLang="es-ES" dirty="0">
              <a:cs typeface="Calibri" panose="020F0502020204030204" pitchFamily="34" charset="0"/>
            </a:endParaRPr>
          </a:p>
          <a:p>
            <a:pPr eaLnBrk="1" hangingPunct="1"/>
            <a:endParaRPr lang="en-US" altLang="es-ES" dirty="0">
              <a:cs typeface="Calibri" panose="020F0502020204030204" pitchFamily="34" charset="0"/>
            </a:endParaRPr>
          </a:p>
          <a:p>
            <a:pPr eaLnBrk="1" hangingPunct="1"/>
            <a:endParaRPr lang="en-US" altLang="es-ES" dirty="0">
              <a:cs typeface="Calibri" panose="020F0502020204030204" pitchFamily="34" charset="0"/>
            </a:endParaRPr>
          </a:p>
          <a:p>
            <a:pPr eaLnBrk="1" hangingPunct="1"/>
            <a:endParaRPr lang="en-US" altLang="es-ES" dirty="0">
              <a:cs typeface="Calibri" panose="020F0502020204030204" pitchFamily="34" charset="0"/>
            </a:endParaRPr>
          </a:p>
          <a:p>
            <a:pPr eaLnBrk="1" hangingPunct="1"/>
            <a:r>
              <a:rPr lang="en-US" altLang="es-ES" dirty="0">
                <a:cs typeface="Calibri" panose="020F0502020204030204" pitchFamily="34" charset="0"/>
              </a:rPr>
              <a:t>Local regions</a:t>
            </a:r>
          </a:p>
        </p:txBody>
      </p:sp>
      <p:pic>
        <p:nvPicPr>
          <p:cNvPr id="522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133600"/>
            <a:ext cx="2633663" cy="2066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2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133600"/>
            <a:ext cx="2678113" cy="2028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30" name="Picture 2" descr="tmp"/>
          <p:cNvPicPr>
            <a:picLocks noChangeAspect="1" noChangeArrowheads="1"/>
          </p:cNvPicPr>
          <p:nvPr/>
        </p:nvPicPr>
        <p:blipFill>
          <a:blip r:embed="rId4">
            <a:extLst>
              <a:ext uri="{28A0092B-C50C-407E-A947-70E740481C1C}">
                <a14:useLocalDpi xmlns:a14="http://schemas.microsoft.com/office/drawing/2010/main" val="0"/>
              </a:ext>
            </a:extLst>
          </a:blip>
          <a:srcRect l="2948" t="17174" r="66127" b="47049"/>
          <a:stretch>
            <a:fillRect/>
          </a:stretch>
        </p:blipFill>
        <p:spPr bwMode="auto">
          <a:xfrm>
            <a:off x="3657600" y="4724400"/>
            <a:ext cx="2362200" cy="177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5" descr="tmp"/>
          <p:cNvPicPr>
            <a:picLocks noChangeAspect="1" noChangeArrowheads="1"/>
          </p:cNvPicPr>
          <p:nvPr/>
        </p:nvPicPr>
        <p:blipFill>
          <a:blip r:embed="rId4">
            <a:extLst>
              <a:ext uri="{28A0092B-C50C-407E-A947-70E740481C1C}">
                <a14:useLocalDpi xmlns:a14="http://schemas.microsoft.com/office/drawing/2010/main" val="0"/>
              </a:ext>
            </a:extLst>
          </a:blip>
          <a:srcRect l="61917" t="15742" r="4668" b="44186"/>
          <a:stretch>
            <a:fillRect/>
          </a:stretch>
        </p:blipFill>
        <p:spPr bwMode="auto">
          <a:xfrm>
            <a:off x="6096000" y="4724400"/>
            <a:ext cx="2362200" cy="181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32"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74F99D6F-0829-284E-BFFD-6A6C2B383067}"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9C3C5D16-AB64-784F-92EC-D152BD43D019}"/>
              </a:ext>
            </a:extLst>
          </p:cNvPr>
          <p:cNvSpPr>
            <a:spLocks noGrp="1"/>
          </p:cNvSpPr>
          <p:nvPr>
            <p:ph type="sldNum" sz="quarter" idx="12"/>
          </p:nvPr>
        </p:nvSpPr>
        <p:spPr/>
        <p:txBody>
          <a:bodyPr/>
          <a:lstStyle/>
          <a:p>
            <a:pPr>
              <a:defRPr/>
            </a:pPr>
            <a:fld id="{92C0268C-C029-4760-98E8-5BF4E76A023E}" type="slidenum">
              <a:rPr lang="en-US" smtClean="0"/>
              <a:pPr>
                <a:defRPr/>
              </a:pPr>
              <a:t>27</a:t>
            </a:fld>
            <a:endParaRPr lang="en-US"/>
          </a:p>
        </p:txBody>
      </p:sp>
    </p:spTree>
    <p:extLst>
      <p:ext uri="{BB962C8B-B14F-4D97-AF65-F5344CB8AC3E}">
        <p14:creationId xmlns:p14="http://schemas.microsoft.com/office/powerpoint/2010/main" val="27407800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normAutofit/>
          </a:bodyPr>
          <a:lstStyle/>
          <a:p>
            <a:pPr algn="ctr" fontAlgn="base">
              <a:lnSpc>
                <a:spcPct val="90000"/>
              </a:lnSpc>
              <a:spcAft>
                <a:spcPct val="0"/>
              </a:spcAft>
              <a:defRPr/>
            </a:pPr>
            <a:r>
              <a:rPr lang="en-US" altLang="es-ES" sz="3600" dirty="0"/>
              <a:t>CV problems: Stereo Vision</a:t>
            </a:r>
          </a:p>
        </p:txBody>
      </p:sp>
      <p:sp>
        <p:nvSpPr>
          <p:cNvPr id="53251" name="Content Placeholder 2"/>
          <p:cNvSpPr>
            <a:spLocks noGrp="1" noChangeArrowheads="1"/>
          </p:cNvSpPr>
          <p:nvPr>
            <p:ph idx="1"/>
          </p:nvPr>
        </p:nvSpPr>
        <p:spPr/>
        <p:txBody>
          <a:bodyPr/>
          <a:lstStyle/>
          <a:p>
            <a:r>
              <a:rPr lang="en-GB" dirty="0"/>
              <a:t>One of the strategies to infer the 3D structure of the</a:t>
            </a:r>
          </a:p>
          <a:p>
            <a:r>
              <a:rPr lang="en-GB" dirty="0"/>
              <a:t>scene.</a:t>
            </a:r>
          </a:p>
          <a:p>
            <a:r>
              <a:rPr lang="en-GB" dirty="0"/>
              <a:t>•By having two cameras, we can triangulate features</a:t>
            </a:r>
          </a:p>
          <a:p>
            <a:r>
              <a:rPr lang="en-GB" dirty="0"/>
              <a:t>in the left and right images to obtain depth.</a:t>
            </a:r>
          </a:p>
          <a:p>
            <a:r>
              <a:rPr lang="en-GB" dirty="0"/>
              <a:t>•Need to match features between the two images:</a:t>
            </a:r>
          </a:p>
          <a:p>
            <a:r>
              <a:rPr lang="en-GB" dirty="0"/>
              <a:t>• Correspondence Problem</a:t>
            </a:r>
          </a:p>
        </p:txBody>
      </p:sp>
      <p:pic>
        <p:nvPicPr>
          <p:cNvPr id="53252" name="Picture 2"/>
          <p:cNvPicPr>
            <a:picLocks noChangeAspect="1" noChangeArrowheads="1"/>
          </p:cNvPicPr>
          <p:nvPr/>
        </p:nvPicPr>
        <p:blipFill>
          <a:blip r:embed="rId2">
            <a:extLst>
              <a:ext uri="{28A0092B-C50C-407E-A947-70E740481C1C}">
                <a14:useLocalDpi xmlns:a14="http://schemas.microsoft.com/office/drawing/2010/main" val="0"/>
              </a:ext>
            </a:extLst>
          </a:blip>
          <a:srcRect t="8060"/>
          <a:stretch>
            <a:fillRect/>
          </a:stretch>
        </p:blipFill>
        <p:spPr bwMode="auto">
          <a:xfrm>
            <a:off x="5965825" y="4221163"/>
            <a:ext cx="3163888" cy="2151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4365625"/>
            <a:ext cx="5105400" cy="2001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254"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E74480BA-CDC6-894E-9B25-123EC3C29A21}"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96E8BFF8-1FDE-DC45-B6B9-3B1360324792}"/>
              </a:ext>
            </a:extLst>
          </p:cNvPr>
          <p:cNvSpPr>
            <a:spLocks noGrp="1"/>
          </p:cNvSpPr>
          <p:nvPr>
            <p:ph type="sldNum" sz="quarter" idx="12"/>
          </p:nvPr>
        </p:nvSpPr>
        <p:spPr/>
        <p:txBody>
          <a:bodyPr/>
          <a:lstStyle/>
          <a:p>
            <a:pPr>
              <a:defRPr/>
            </a:pPr>
            <a:fld id="{92C0268C-C029-4760-98E8-5BF4E76A023E}" type="slidenum">
              <a:rPr lang="en-US" smtClean="0"/>
              <a:pPr>
                <a:defRPr/>
              </a:pPr>
              <a:t>28</a:t>
            </a:fld>
            <a:endParaRPr lang="en-US"/>
          </a:p>
        </p:txBody>
      </p:sp>
    </p:spTree>
    <p:extLst>
      <p:ext uri="{BB962C8B-B14F-4D97-AF65-F5344CB8AC3E}">
        <p14:creationId xmlns:p14="http://schemas.microsoft.com/office/powerpoint/2010/main" val="3935853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a-0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1752600"/>
            <a:ext cx="1600200"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5" name="Picture 3" descr="a-0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3600" y="1752600"/>
            <a:ext cx="1600200"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6" name="Picture 4" descr="a-0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0" y="1752600"/>
            <a:ext cx="1600200"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7" name="Picture 5" descr="a-0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6400" y="1752600"/>
            <a:ext cx="1600200"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8" name="Picture 6" descr="a-0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62800" y="1752600"/>
            <a:ext cx="1600200"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07" name="Rectangle 7"/>
          <p:cNvSpPr>
            <a:spLocks noChangeArrowheads="1"/>
          </p:cNvSpPr>
          <p:nvPr/>
        </p:nvSpPr>
        <p:spPr bwMode="auto">
          <a:xfrm>
            <a:off x="533400" y="228600"/>
            <a:ext cx="8001000" cy="1295400"/>
          </a:xfrm>
          <a:prstGeom prst="rect">
            <a:avLst/>
          </a:prstGeom>
          <a:noFill/>
          <a:ln>
            <a:noFill/>
          </a:ln>
        </p:spPr>
        <p:txBody>
          <a:bodyPr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algn="ctr" fontAlgn="base">
              <a:lnSpc>
                <a:spcPct val="90000"/>
              </a:lnSpc>
              <a:spcBef>
                <a:spcPct val="0"/>
              </a:spcBef>
              <a:spcAft>
                <a:spcPct val="0"/>
              </a:spcAft>
              <a:buNone/>
              <a:defRPr/>
            </a:pPr>
            <a:r>
              <a:rPr lang="en-GB" altLang="es-ES" sz="3600" spc="-100" dirty="0">
                <a:solidFill>
                  <a:schemeClr val="tx2"/>
                </a:solidFill>
                <a:latin typeface="Arial"/>
                <a:ea typeface="+mj-ea"/>
                <a:cs typeface="+mj-cs"/>
              </a:rPr>
              <a:t>CV problems: Geometry:</a:t>
            </a:r>
          </a:p>
          <a:p>
            <a:pPr algn="ctr" fontAlgn="base">
              <a:lnSpc>
                <a:spcPct val="90000"/>
              </a:lnSpc>
              <a:spcBef>
                <a:spcPct val="0"/>
              </a:spcBef>
              <a:spcAft>
                <a:spcPct val="0"/>
              </a:spcAft>
              <a:buNone/>
              <a:defRPr/>
            </a:pPr>
            <a:r>
              <a:rPr lang="en-GB" altLang="es-ES" sz="3600" spc="-100" dirty="0">
                <a:solidFill>
                  <a:schemeClr val="tx2"/>
                </a:solidFill>
                <a:latin typeface="Arial"/>
                <a:ea typeface="+mj-ea"/>
                <a:cs typeface="+mj-cs"/>
              </a:rPr>
              <a:t>3D models of </a:t>
            </a:r>
            <a:r>
              <a:rPr lang="en-US" altLang="es-ES" sz="3600" spc="-100" dirty="0">
                <a:solidFill>
                  <a:schemeClr val="tx2"/>
                </a:solidFill>
                <a:latin typeface="Arial"/>
                <a:ea typeface="+mj-ea"/>
                <a:cs typeface="+mj-cs"/>
              </a:rPr>
              <a:t>planar </a:t>
            </a:r>
            <a:r>
              <a:rPr lang="en-GB" altLang="es-ES" sz="3600" spc="-100" dirty="0">
                <a:solidFill>
                  <a:schemeClr val="tx2"/>
                </a:solidFill>
                <a:latin typeface="Arial"/>
                <a:ea typeface="+mj-ea"/>
                <a:cs typeface="+mj-cs"/>
              </a:rPr>
              <a:t>objects</a:t>
            </a:r>
          </a:p>
        </p:txBody>
      </p:sp>
      <p:sp>
        <p:nvSpPr>
          <p:cNvPr id="54280" name="Text Box 10"/>
          <p:cNvSpPr txBox="1">
            <a:spLocks noChangeArrowheads="1"/>
          </p:cNvSpPr>
          <p:nvPr/>
        </p:nvSpPr>
        <p:spPr bwMode="auto">
          <a:xfrm>
            <a:off x="7010400" y="6216650"/>
            <a:ext cx="2022475"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1800"/>
              <a:t>[Fitzgibbon et. al]</a:t>
            </a:r>
          </a:p>
          <a:p>
            <a:pPr eaLnBrk="1" hangingPunct="1">
              <a:lnSpc>
                <a:spcPct val="90000"/>
              </a:lnSpc>
            </a:pPr>
            <a:r>
              <a:rPr lang="en-US" altLang="es-ES" sz="1800"/>
              <a:t>[Zisserman et. al. ]</a:t>
            </a:r>
          </a:p>
        </p:txBody>
      </p:sp>
      <p:pic>
        <p:nvPicPr>
          <p:cNvPr id="12" name="final.1.m1v">
            <a:hlinkClick r:id="" action="ppaction://media"/>
          </p:cNvPr>
          <p:cNvPicPr>
            <a:picLocks noGrp="1" noRot="1" noChangeAspect="1" noChangeArrowheads="1"/>
          </p:cNvPicPr>
          <p:nvPr>
            <p:ph sz="half" idx="1"/>
            <a:videoFile r:link="rId2"/>
            <p:extLst>
              <p:ext uri="{DAA4B4D4-6D71-4841-9C94-3DE7FCFB9230}">
                <p14:media xmlns:p14="http://schemas.microsoft.com/office/powerpoint/2010/main" r:link="rId1"/>
              </p:ext>
            </p:extLst>
          </p:nvPr>
        </p:nvPicPr>
        <p:blipFill>
          <a:blip r:embed="rId12">
            <a:extLst>
              <a:ext uri="{28A0092B-C50C-407E-A947-70E740481C1C}">
                <a14:useLocalDpi xmlns:a14="http://schemas.microsoft.com/office/drawing/2010/main" val="0"/>
              </a:ext>
            </a:extLst>
          </a:blip>
          <a:srcRect/>
          <a:stretch>
            <a:fillRect/>
          </a:stretch>
        </p:blipFill>
        <p:spPr>
          <a:xfrm>
            <a:off x="496888" y="3119437"/>
            <a:ext cx="3822700" cy="2590800"/>
          </a:xfrm>
        </p:spPr>
      </p:pic>
      <p:pic>
        <p:nvPicPr>
          <p:cNvPr id="14" name="final.1.t.m1v">
            <a:hlinkClick r:id="" action="ppaction://media"/>
          </p:cNvPr>
          <p:cNvPicPr>
            <a:picLocks noGrp="1" noRot="1" noChangeAspect="1" noChangeArrowheads="1"/>
          </p:cNvPicPr>
          <p:nvPr>
            <p:ph sz="half" idx="2"/>
            <a:videoFile r:link="rId4"/>
            <p:extLst>
              <p:ext uri="{DAA4B4D4-6D71-4841-9C94-3DE7FCFB9230}">
                <p14:media xmlns:p14="http://schemas.microsoft.com/office/powerpoint/2010/main" r:link="rId3"/>
              </p:ext>
            </p:extLst>
          </p:nvPr>
        </p:nvPicPr>
        <p:blipFill>
          <a:blip r:embed="rId13">
            <a:extLst>
              <a:ext uri="{28A0092B-C50C-407E-A947-70E740481C1C}">
                <a14:useLocalDpi xmlns:a14="http://schemas.microsoft.com/office/drawing/2010/main" val="0"/>
              </a:ext>
            </a:extLst>
          </a:blip>
          <a:srcRect/>
          <a:stretch>
            <a:fillRect/>
          </a:stretch>
        </p:blipFill>
        <p:spPr>
          <a:xfrm>
            <a:off x="4711700" y="3048000"/>
            <a:ext cx="3822700" cy="2590800"/>
          </a:xfrm>
        </p:spPr>
      </p:pic>
      <p:sp>
        <p:nvSpPr>
          <p:cNvPr id="54283"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AC33A9DB-A412-BC4A-97AC-F2CB0113796A}"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D0211079-F175-8842-878D-3F7473662AC5}"/>
              </a:ext>
            </a:extLst>
          </p:cNvPr>
          <p:cNvSpPr>
            <a:spLocks noGrp="1"/>
          </p:cNvSpPr>
          <p:nvPr>
            <p:ph type="sldNum" sz="quarter" idx="12"/>
          </p:nvPr>
        </p:nvSpPr>
        <p:spPr/>
        <p:txBody>
          <a:bodyPr/>
          <a:lstStyle/>
          <a:p>
            <a:pPr>
              <a:defRPr/>
            </a:pPr>
            <a:fld id="{92C0268C-C029-4760-98E8-5BF4E76A023E}" type="slidenum">
              <a:rPr lang="en-US" smtClean="0"/>
              <a:pPr>
                <a:defRPr/>
              </a:pPr>
              <a:t>29</a:t>
            </a:fld>
            <a:endParaRPr lang="en-US"/>
          </a:p>
        </p:txBody>
      </p:sp>
      <p:sp>
        <p:nvSpPr>
          <p:cNvPr id="3" name="Rectangle 2">
            <a:extLst>
              <a:ext uri="{FF2B5EF4-FFF2-40B4-BE49-F238E27FC236}">
                <a16:creationId xmlns:a16="http://schemas.microsoft.com/office/drawing/2014/main" id="{EF62B494-5CF2-2A4A-AB35-A2A6359C591F}"/>
              </a:ext>
            </a:extLst>
          </p:cNvPr>
          <p:cNvSpPr/>
          <p:nvPr/>
        </p:nvSpPr>
        <p:spPr>
          <a:xfrm>
            <a:off x="340659" y="5875336"/>
            <a:ext cx="8524033" cy="646331"/>
          </a:xfrm>
          <a:prstGeom prst="rect">
            <a:avLst/>
          </a:prstGeom>
        </p:spPr>
        <p:txBody>
          <a:bodyPr wrap="square">
            <a:spAutoFit/>
          </a:bodyPr>
          <a:lstStyle/>
          <a:p>
            <a:r>
              <a:rPr lang="en-GB" dirty="0">
                <a:latin typeface="Helvetica" pitchFamily="2" charset="0"/>
              </a:rPr>
              <a:t>Given one or (typically) more images of a scene, or a video, scene reconstruction aims at computing a 3D model of the scene.</a:t>
            </a:r>
            <a:endParaRPr lang="en-GB" dirty="0">
              <a:effectLst/>
              <a:latin typeface="Helvetica" pitchFamily="2" charset="0"/>
            </a:endParaRPr>
          </a:p>
        </p:txBody>
      </p:sp>
    </p:spTree>
    <p:extLst>
      <p:ext uri="{BB962C8B-B14F-4D97-AF65-F5344CB8AC3E}">
        <p14:creationId xmlns:p14="http://schemas.microsoft.com/office/powerpoint/2010/main" val="1987513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video>
              <p:cMediaNode vol="80000">
                <p:cTn id="13" fill="hold" display="0">
                  <p:stCondLst>
                    <p:cond delay="indefinite"/>
                  </p:stCondLst>
                </p:cTn>
                <p:tgtEl>
                  <p:spTgt spid="1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A62C-7B95-8A4D-A272-2AE3E683762D}"/>
              </a:ext>
            </a:extLst>
          </p:cNvPr>
          <p:cNvSpPr>
            <a:spLocks noGrp="1"/>
          </p:cNvSpPr>
          <p:nvPr>
            <p:ph type="title"/>
          </p:nvPr>
        </p:nvSpPr>
        <p:spPr/>
        <p:txBody>
          <a:bodyPr/>
          <a:lstStyle/>
          <a:p>
            <a:r>
              <a:rPr lang="en-ES" dirty="0"/>
              <a:t>Course organization</a:t>
            </a:r>
          </a:p>
        </p:txBody>
      </p:sp>
      <p:sp>
        <p:nvSpPr>
          <p:cNvPr id="3" name="Content Placeholder 2">
            <a:extLst>
              <a:ext uri="{FF2B5EF4-FFF2-40B4-BE49-F238E27FC236}">
                <a16:creationId xmlns:a16="http://schemas.microsoft.com/office/drawing/2014/main" id="{546B6040-E47E-274B-8A76-47B2AE41A2D9}"/>
              </a:ext>
            </a:extLst>
          </p:cNvPr>
          <p:cNvSpPr>
            <a:spLocks noGrp="1"/>
          </p:cNvSpPr>
          <p:nvPr>
            <p:ph idx="1"/>
          </p:nvPr>
        </p:nvSpPr>
        <p:spPr/>
        <p:txBody>
          <a:bodyPr/>
          <a:lstStyle/>
          <a:p>
            <a:pPr marL="0" indent="0">
              <a:buNone/>
            </a:pPr>
            <a:r>
              <a:rPr lang="en-GB" dirty="0"/>
              <a:t>Lecturers:</a:t>
            </a:r>
          </a:p>
          <a:p>
            <a:pPr marL="0" indent="0">
              <a:buNone/>
            </a:pPr>
            <a:r>
              <a:rPr lang="en-GB" dirty="0"/>
              <a:t>• Petia Ivanova Radeva (</a:t>
            </a:r>
            <a:r>
              <a:rPr lang="en-GB" dirty="0" err="1"/>
              <a:t>petia.ivanova@ub.edu</a:t>
            </a:r>
            <a:r>
              <a:rPr lang="en-GB" dirty="0"/>
              <a:t>)</a:t>
            </a:r>
          </a:p>
          <a:p>
            <a:pPr marL="0" indent="0">
              <a:buNone/>
            </a:pPr>
            <a:r>
              <a:rPr lang="en-GB" dirty="0"/>
              <a:t>• </a:t>
            </a:r>
            <a:r>
              <a:rPr lang="en-GB" dirty="0" err="1"/>
              <a:t>Bhalaji</a:t>
            </a:r>
            <a:r>
              <a:rPr lang="en-GB" dirty="0"/>
              <a:t> Nagarajan (bhalaji10@gmail.com)</a:t>
            </a:r>
          </a:p>
          <a:p>
            <a:pPr marL="0" indent="0">
              <a:buNone/>
            </a:pPr>
            <a:endParaRPr lang="en-GB" dirty="0"/>
          </a:p>
          <a:p>
            <a:pPr marL="0" indent="0">
              <a:buNone/>
            </a:pPr>
            <a:r>
              <a:rPr lang="en-GB" dirty="0"/>
              <a:t>• Course schedule:</a:t>
            </a:r>
          </a:p>
          <a:p>
            <a:pPr marL="0" indent="0">
              <a:buNone/>
            </a:pPr>
            <a:endParaRPr lang="en-GB" dirty="0"/>
          </a:p>
          <a:p>
            <a:pPr marL="0" indent="0">
              <a:buNone/>
            </a:pPr>
            <a:r>
              <a:rPr lang="en-GB" dirty="0"/>
              <a:t>Theory classes: Tuesday 14:00h -15:30h</a:t>
            </a:r>
          </a:p>
          <a:p>
            <a:pPr marL="0" indent="0">
              <a:buNone/>
            </a:pPr>
            <a:r>
              <a:rPr lang="en-GB" dirty="0"/>
              <a:t>Practical classes:</a:t>
            </a:r>
          </a:p>
          <a:p>
            <a:pPr marL="0" indent="0">
              <a:buNone/>
            </a:pPr>
            <a:r>
              <a:rPr lang="en-GB" dirty="0"/>
              <a:t>• Group A: Tuesday 15:30h-17:00h IF</a:t>
            </a:r>
          </a:p>
          <a:p>
            <a:pPr marL="0" indent="0">
              <a:buNone/>
            </a:pPr>
            <a:r>
              <a:rPr lang="en-GB" dirty="0"/>
              <a:t>• Group B: Tuesday 17:00h-18:30h IF</a:t>
            </a:r>
          </a:p>
        </p:txBody>
      </p:sp>
      <p:sp>
        <p:nvSpPr>
          <p:cNvPr id="4" name="Date Placeholder 3">
            <a:extLst>
              <a:ext uri="{FF2B5EF4-FFF2-40B4-BE49-F238E27FC236}">
                <a16:creationId xmlns:a16="http://schemas.microsoft.com/office/drawing/2014/main" id="{F10E73A5-7306-DF48-9EBA-3B4C03D549BE}"/>
              </a:ext>
            </a:extLst>
          </p:cNvPr>
          <p:cNvSpPr>
            <a:spLocks noGrp="1"/>
          </p:cNvSpPr>
          <p:nvPr>
            <p:ph type="dt" sz="half" idx="10"/>
          </p:nvPr>
        </p:nvSpPr>
        <p:spPr/>
        <p:txBody>
          <a:bodyPr/>
          <a:lstStyle/>
          <a:p>
            <a:pPr algn="l" rtl="0" fontAlgn="base">
              <a:spcBef>
                <a:spcPct val="0"/>
              </a:spcBef>
              <a:spcAft>
                <a:spcPct val="0"/>
              </a:spcAft>
              <a:defRPr/>
            </a:pPr>
            <a:fld id="{16E4EB1A-7523-414A-BBC2-DAE851735DCC}" type="datetime10">
              <a:rPr lang="en-US" b="1" kern="1200" smtClean="0">
                <a:ea typeface="+mn-ea"/>
                <a:cs typeface="+mn-cs"/>
              </a:rPr>
              <a:t>23:38</a:t>
            </a:fld>
            <a:endParaRPr lang="en-US" b="1" kern="1200">
              <a:ea typeface="+mn-ea"/>
              <a:cs typeface="+mn-cs"/>
            </a:endParaRPr>
          </a:p>
        </p:txBody>
      </p:sp>
      <p:sp>
        <p:nvSpPr>
          <p:cNvPr id="5" name="Footer Placeholder 4">
            <a:extLst>
              <a:ext uri="{FF2B5EF4-FFF2-40B4-BE49-F238E27FC236}">
                <a16:creationId xmlns:a16="http://schemas.microsoft.com/office/drawing/2014/main" id="{2CD5B8E2-3E6D-9D4D-8F18-DEB6A9322E64}"/>
              </a:ext>
            </a:extLst>
          </p:cNvPr>
          <p:cNvSpPr>
            <a:spLocks noGrp="1"/>
          </p:cNvSpPr>
          <p:nvPr>
            <p:ph type="ftr" sz="quarter" idx="11"/>
          </p:nvPr>
        </p:nvSpPr>
        <p:spPr/>
        <p:txBody>
          <a:bodyPr/>
          <a:lstStyle/>
          <a:p>
            <a:pPr fontAlgn="base">
              <a:spcBef>
                <a:spcPct val="0"/>
              </a:spcBef>
              <a:spcAft>
                <a:spcPct val="0"/>
              </a:spcAft>
              <a:defRPr/>
            </a:pPr>
            <a:r>
              <a:rPr lang="en-US" b="1"/>
              <a:t>Artificial Vision</a:t>
            </a:r>
            <a:endParaRPr lang="en-US" b="1" dirty="0"/>
          </a:p>
        </p:txBody>
      </p:sp>
      <p:sp>
        <p:nvSpPr>
          <p:cNvPr id="6" name="Slide Number Placeholder 5">
            <a:extLst>
              <a:ext uri="{FF2B5EF4-FFF2-40B4-BE49-F238E27FC236}">
                <a16:creationId xmlns:a16="http://schemas.microsoft.com/office/drawing/2014/main" id="{98513EC8-E2A3-FC4E-9447-40DF986C81BF}"/>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3</a:t>
            </a:fld>
            <a:endParaRPr lang="en-US" b="1" kern="1200">
              <a:ea typeface="+mn-ea"/>
              <a:cs typeface="+mn-cs"/>
            </a:endParaRPr>
          </a:p>
        </p:txBody>
      </p:sp>
    </p:spTree>
    <p:extLst>
      <p:ext uri="{BB962C8B-B14F-4D97-AF65-F5344CB8AC3E}">
        <p14:creationId xmlns:p14="http://schemas.microsoft.com/office/powerpoint/2010/main" val="1134547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611188" y="692150"/>
            <a:ext cx="8229600" cy="1143000"/>
          </a:xfrm>
        </p:spPr>
        <p:txBody>
          <a:bodyPr>
            <a:normAutofit/>
          </a:bodyPr>
          <a:lstStyle/>
          <a:p>
            <a:pPr algn="ctr" fontAlgn="base">
              <a:lnSpc>
                <a:spcPct val="90000"/>
              </a:lnSpc>
              <a:spcAft>
                <a:spcPct val="0"/>
              </a:spcAft>
              <a:defRPr/>
            </a:pPr>
            <a:r>
              <a:rPr lang="en-US" altLang="es-ES" sz="3600" dirty="0"/>
              <a:t>CV problems: 3D reconstruction by a Kinect</a:t>
            </a:r>
          </a:p>
        </p:txBody>
      </p:sp>
      <p:sp>
        <p:nvSpPr>
          <p:cNvPr id="56323" name="Content Placeholder 2"/>
          <p:cNvSpPr>
            <a:spLocks noGrp="1" noChangeArrowheads="1"/>
          </p:cNvSpPr>
          <p:nvPr>
            <p:ph idx="1"/>
          </p:nvPr>
        </p:nvSpPr>
        <p:spPr>
          <a:xfrm>
            <a:off x="457200" y="1295400"/>
            <a:ext cx="8229600" cy="838200"/>
          </a:xfrm>
        </p:spPr>
        <p:txBody>
          <a:bodyPr/>
          <a:lstStyle/>
          <a:p>
            <a:pPr eaLnBrk="1" hangingPunct="1"/>
            <a:endParaRPr lang="en-US" altLang="es-ES">
              <a:cs typeface="Calibri" panose="020F0502020204030204" pitchFamily="34" charset="0"/>
            </a:endParaRPr>
          </a:p>
          <a:p>
            <a:pPr eaLnBrk="1" hangingPunct="1"/>
            <a:endParaRPr lang="en-US" altLang="es-ES">
              <a:cs typeface="Calibri" panose="020F0502020204030204" pitchFamily="34" charset="0"/>
            </a:endParaRPr>
          </a:p>
        </p:txBody>
      </p:sp>
      <p:pic>
        <p:nvPicPr>
          <p:cNvPr id="5" name="Picture 14"/>
          <p:cNvPicPr>
            <a:picLocks noChangeAspect="1" noChangeArrowheads="1"/>
          </p:cNvPicPr>
          <p:nvPr/>
        </p:nvPicPr>
        <p:blipFill>
          <a:blip r:embed="rId3"/>
          <a:srcRect b="49139"/>
          <a:stretch>
            <a:fillRect/>
          </a:stretch>
        </p:blipFill>
        <p:spPr bwMode="auto">
          <a:xfrm>
            <a:off x="685800" y="3255963"/>
            <a:ext cx="3810000" cy="3003550"/>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76899" name="Picture 3"/>
          <p:cNvPicPr>
            <a:picLocks noChangeAspect="1" noChangeArrowheads="1"/>
          </p:cNvPicPr>
          <p:nvPr/>
        </p:nvPicPr>
        <p:blipFill>
          <a:blip r:embed="rId4"/>
          <a:srcRect/>
          <a:stretch>
            <a:fillRect/>
          </a:stretch>
        </p:blipFill>
        <p:spPr bwMode="auto">
          <a:xfrm>
            <a:off x="684213" y="1844675"/>
            <a:ext cx="1890712" cy="1404938"/>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3"/>
          <p:cNvPicPr>
            <a:picLocks noChangeAspect="1" noChangeArrowheads="1"/>
          </p:cNvPicPr>
          <p:nvPr/>
        </p:nvPicPr>
        <p:blipFill>
          <a:blip r:embed="rId5"/>
          <a:srcRect/>
          <a:stretch>
            <a:fillRect/>
          </a:stretch>
        </p:blipFill>
        <p:spPr bwMode="auto">
          <a:xfrm>
            <a:off x="5029200" y="1916113"/>
            <a:ext cx="3529013" cy="2362200"/>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2"/>
          <p:cNvPicPr>
            <a:picLocks noChangeAspect="1" noChangeArrowheads="1"/>
          </p:cNvPicPr>
          <p:nvPr/>
        </p:nvPicPr>
        <p:blipFill>
          <a:blip r:embed="rId6"/>
          <a:srcRect/>
          <a:stretch>
            <a:fillRect/>
          </a:stretch>
        </p:blipFill>
        <p:spPr bwMode="auto">
          <a:xfrm>
            <a:off x="7696200" y="1828800"/>
            <a:ext cx="1066800" cy="2246313"/>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32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363" y="4508500"/>
            <a:ext cx="2236787" cy="169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3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6188" y="4508500"/>
            <a:ext cx="1303337"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Right Arrow 17"/>
          <p:cNvSpPr>
            <a:spLocks noChangeArrowheads="1"/>
          </p:cNvSpPr>
          <p:nvPr/>
        </p:nvSpPr>
        <p:spPr bwMode="auto">
          <a:xfrm>
            <a:off x="7227888" y="5527675"/>
            <a:ext cx="366712" cy="304800"/>
          </a:xfrm>
          <a:prstGeom prst="rightArrow">
            <a:avLst>
              <a:gd name="adj1" fmla="val 50000"/>
              <a:gd name="adj2" fmla="val 79506"/>
            </a:avLst>
          </a:prstGeom>
          <a:solidFill>
            <a:srgbClr val="95B3D7"/>
          </a:solidFill>
          <a:ln>
            <a:noFill/>
          </a:ln>
          <a:effectLst>
            <a:outerShdw blurRad="63500" dist="38100" dir="2700000" algn="tl" rotWithShape="0">
              <a:srgbClr val="000000">
                <a:alpha val="39998"/>
              </a:srgbClr>
            </a:outerShdw>
          </a:effectLst>
        </p:spPr>
        <p:txBody>
          <a:bodyPr anchor="ctr"/>
          <a:lstStyle>
            <a:lvl1pPr>
              <a:defRPr sz="2800">
                <a:solidFill>
                  <a:schemeClr val="tx1"/>
                </a:solidFill>
                <a:latin typeface="Arial" charset="0"/>
                <a:ea typeface="MS PGothic" charset="-128"/>
              </a:defRPr>
            </a:lvl1pPr>
            <a:lvl2pPr marL="742950" indent="-285750">
              <a:defRPr sz="2800">
                <a:solidFill>
                  <a:schemeClr val="tx1"/>
                </a:solidFill>
                <a:latin typeface="Arial" charset="0"/>
                <a:ea typeface="MS PGothic" charset="-128"/>
              </a:defRPr>
            </a:lvl2pPr>
            <a:lvl3pPr marL="1143000" indent="-228600">
              <a:defRPr sz="2800">
                <a:solidFill>
                  <a:schemeClr val="tx1"/>
                </a:solidFill>
                <a:latin typeface="Arial" charset="0"/>
                <a:ea typeface="MS PGothic" charset="-128"/>
              </a:defRPr>
            </a:lvl3pPr>
            <a:lvl4pPr marL="1600200" indent="-228600">
              <a:defRPr sz="2800">
                <a:solidFill>
                  <a:schemeClr val="tx1"/>
                </a:solidFill>
                <a:latin typeface="Arial" charset="0"/>
                <a:ea typeface="MS PGothic" charset="-128"/>
              </a:defRPr>
            </a:lvl4pPr>
            <a:lvl5pPr marL="2057400" indent="-228600">
              <a:defRPr sz="2800">
                <a:solidFill>
                  <a:schemeClr val="tx1"/>
                </a:solidFill>
                <a:latin typeface="Arial" charset="0"/>
                <a:ea typeface="MS PGothic" charset="-128"/>
              </a:defRPr>
            </a:lvl5pPr>
            <a:lvl6pPr marL="2514600" indent="-228600" eaLnBrk="0" fontAlgn="base" hangingPunct="0">
              <a:spcBef>
                <a:spcPct val="0"/>
              </a:spcBef>
              <a:spcAft>
                <a:spcPct val="0"/>
              </a:spcAft>
              <a:defRPr sz="2800">
                <a:solidFill>
                  <a:schemeClr val="tx1"/>
                </a:solidFill>
                <a:latin typeface="Arial" charset="0"/>
                <a:ea typeface="MS PGothic" charset="-128"/>
              </a:defRPr>
            </a:lvl6pPr>
            <a:lvl7pPr marL="2971800" indent="-228600" eaLnBrk="0" fontAlgn="base" hangingPunct="0">
              <a:spcBef>
                <a:spcPct val="0"/>
              </a:spcBef>
              <a:spcAft>
                <a:spcPct val="0"/>
              </a:spcAft>
              <a:defRPr sz="2800">
                <a:solidFill>
                  <a:schemeClr val="tx1"/>
                </a:solidFill>
                <a:latin typeface="Arial" charset="0"/>
                <a:ea typeface="MS PGothic" charset="-128"/>
              </a:defRPr>
            </a:lvl7pPr>
            <a:lvl8pPr marL="3429000" indent="-228600" eaLnBrk="0" fontAlgn="base" hangingPunct="0">
              <a:spcBef>
                <a:spcPct val="0"/>
              </a:spcBef>
              <a:spcAft>
                <a:spcPct val="0"/>
              </a:spcAft>
              <a:defRPr sz="2800">
                <a:solidFill>
                  <a:schemeClr val="tx1"/>
                </a:solidFill>
                <a:latin typeface="Arial" charset="0"/>
                <a:ea typeface="MS PGothic" charset="-128"/>
              </a:defRPr>
            </a:lvl8pPr>
            <a:lvl9pPr marL="3886200" indent="-228600" eaLnBrk="0" fontAlgn="base" hangingPunct="0">
              <a:spcBef>
                <a:spcPct val="0"/>
              </a:spcBef>
              <a:spcAft>
                <a:spcPct val="0"/>
              </a:spcAft>
              <a:defRPr sz="2800">
                <a:solidFill>
                  <a:schemeClr val="tx1"/>
                </a:solidFill>
                <a:latin typeface="Arial" charset="0"/>
                <a:ea typeface="MS PGothic" charset="-128"/>
              </a:defRPr>
            </a:lvl9pPr>
          </a:lstStyle>
          <a:p>
            <a:pPr algn="ctr">
              <a:lnSpc>
                <a:spcPct val="90000"/>
              </a:lnSpc>
              <a:spcBef>
                <a:spcPct val="50000"/>
              </a:spcBef>
              <a:buFontTx/>
              <a:buChar char="•"/>
              <a:defRPr/>
            </a:pPr>
            <a:endParaRPr lang="en-US" altLang="en-US">
              <a:solidFill>
                <a:srgbClr val="FFFFFF"/>
              </a:solidFill>
              <a:latin typeface="Calibri" charset="0"/>
            </a:endParaRPr>
          </a:p>
        </p:txBody>
      </p:sp>
      <p:sp>
        <p:nvSpPr>
          <p:cNvPr id="56331" name="Rectángulo 1"/>
          <p:cNvSpPr>
            <a:spLocks noChangeArrowheads="1"/>
          </p:cNvSpPr>
          <p:nvPr/>
        </p:nvSpPr>
        <p:spPr bwMode="auto">
          <a:xfrm>
            <a:off x="2411413" y="6380163"/>
            <a:ext cx="6840537" cy="401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r>
              <a:rPr lang="en-US" altLang="es-ES" sz="2000">
                <a:latin typeface="Arial" panose="020B0604020202020204" pitchFamily="34" charset="0"/>
              </a:rPr>
              <a:t>Get the 3D shape of the objects</a:t>
            </a:r>
            <a:endParaRPr lang="es-ES" altLang="es-ES" sz="2000">
              <a:latin typeface="Arial" panose="020B0604020202020204" pitchFamily="34" charset="0"/>
            </a:endParaRPr>
          </a:p>
        </p:txBody>
      </p:sp>
      <p:sp>
        <p:nvSpPr>
          <p:cNvPr id="56332"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A31B18DA-29E1-584A-9A17-11C6B5BAA459}"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559254EE-9FA0-9E40-8DEB-05D528A96B99}"/>
              </a:ext>
            </a:extLst>
          </p:cNvPr>
          <p:cNvSpPr>
            <a:spLocks noGrp="1"/>
          </p:cNvSpPr>
          <p:nvPr>
            <p:ph type="sldNum" sz="quarter" idx="12"/>
          </p:nvPr>
        </p:nvSpPr>
        <p:spPr/>
        <p:txBody>
          <a:bodyPr/>
          <a:lstStyle/>
          <a:p>
            <a:pPr>
              <a:defRPr/>
            </a:pPr>
            <a:fld id="{92C0268C-C029-4760-98E8-5BF4E76A023E}" type="slidenum">
              <a:rPr lang="en-US" smtClean="0"/>
              <a:pPr>
                <a:defRPr/>
              </a:pPr>
              <a:t>30</a:t>
            </a:fld>
            <a:endParaRPr lang="en-US"/>
          </a:p>
        </p:txBody>
      </p:sp>
    </p:spTree>
    <p:extLst>
      <p:ext uri="{BB962C8B-B14F-4D97-AF65-F5344CB8AC3E}">
        <p14:creationId xmlns:p14="http://schemas.microsoft.com/office/powerpoint/2010/main" val="1693228711"/>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468313" y="549275"/>
            <a:ext cx="8229600" cy="1143000"/>
          </a:xfrm>
        </p:spPr>
        <p:txBody>
          <a:bodyPr>
            <a:normAutofit/>
          </a:bodyPr>
          <a:lstStyle/>
          <a:p>
            <a:pPr algn="ctr" fontAlgn="base">
              <a:lnSpc>
                <a:spcPct val="90000"/>
              </a:lnSpc>
              <a:spcAft>
                <a:spcPct val="0"/>
              </a:spcAft>
              <a:defRPr/>
            </a:pPr>
            <a:r>
              <a:rPr lang="en-US" altLang="es-ES" sz="3600" dirty="0"/>
              <a:t>CV problems: Shape from Shading</a:t>
            </a:r>
          </a:p>
        </p:txBody>
      </p:sp>
      <p:sp>
        <p:nvSpPr>
          <p:cNvPr id="58371" name="Content Placeholder 2"/>
          <p:cNvSpPr>
            <a:spLocks noGrp="1" noChangeArrowheads="1"/>
          </p:cNvSpPr>
          <p:nvPr>
            <p:ph idx="1"/>
          </p:nvPr>
        </p:nvSpPr>
        <p:spPr>
          <a:xfrm>
            <a:off x="468313" y="1773238"/>
            <a:ext cx="8229600" cy="4525962"/>
          </a:xfrm>
        </p:spPr>
        <p:txBody>
          <a:bodyPr/>
          <a:lstStyle/>
          <a:p>
            <a:pPr eaLnBrk="1" hangingPunct="1"/>
            <a:r>
              <a:rPr lang="en-US" altLang="es-ES">
                <a:cs typeface="Calibri" panose="020F0502020204030204" pitchFamily="34" charset="0"/>
              </a:rPr>
              <a:t>Recover scene structure from shading in the image</a:t>
            </a:r>
          </a:p>
        </p:txBody>
      </p:sp>
      <p:pic>
        <p:nvPicPr>
          <p:cNvPr id="583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3213100"/>
            <a:ext cx="3368675" cy="3076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37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3213100"/>
            <a:ext cx="4029075" cy="3071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74"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0CA89B44-552C-5D40-8627-0359A0E8CA0A}"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F8767D45-CB12-264B-AD54-55F948735EBE}"/>
              </a:ext>
            </a:extLst>
          </p:cNvPr>
          <p:cNvSpPr>
            <a:spLocks noGrp="1"/>
          </p:cNvSpPr>
          <p:nvPr>
            <p:ph type="sldNum" sz="quarter" idx="12"/>
          </p:nvPr>
        </p:nvSpPr>
        <p:spPr/>
        <p:txBody>
          <a:bodyPr/>
          <a:lstStyle/>
          <a:p>
            <a:pPr>
              <a:defRPr/>
            </a:pPr>
            <a:fld id="{92C0268C-C029-4760-98E8-5BF4E76A023E}" type="slidenum">
              <a:rPr lang="en-US" smtClean="0"/>
              <a:pPr>
                <a:defRPr/>
              </a:pPr>
              <a:t>31</a:t>
            </a:fld>
            <a:endParaRPr lang="en-US"/>
          </a:p>
        </p:txBody>
      </p:sp>
    </p:spTree>
    <p:extLst>
      <p:ext uri="{BB962C8B-B14F-4D97-AF65-F5344CB8AC3E}">
        <p14:creationId xmlns:p14="http://schemas.microsoft.com/office/powerpoint/2010/main" val="2926385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468313" y="404813"/>
            <a:ext cx="8229600" cy="1143000"/>
          </a:xfrm>
        </p:spPr>
        <p:txBody>
          <a:bodyPr>
            <a:normAutofit/>
          </a:bodyPr>
          <a:lstStyle/>
          <a:p>
            <a:pPr algn="ctr" fontAlgn="base">
              <a:lnSpc>
                <a:spcPct val="90000"/>
              </a:lnSpc>
              <a:spcAft>
                <a:spcPct val="0"/>
              </a:spcAft>
              <a:defRPr/>
            </a:pPr>
            <a:r>
              <a:rPr lang="en-US" altLang="es-ES" sz="3600" dirty="0"/>
              <a:t>CV problems: Shape from Texture</a:t>
            </a:r>
          </a:p>
        </p:txBody>
      </p:sp>
      <p:sp>
        <p:nvSpPr>
          <p:cNvPr id="59395" name="Content Placeholder 2"/>
          <p:cNvSpPr>
            <a:spLocks noGrp="1" noChangeArrowheads="1"/>
          </p:cNvSpPr>
          <p:nvPr>
            <p:ph idx="1"/>
          </p:nvPr>
        </p:nvSpPr>
        <p:spPr>
          <a:xfrm>
            <a:off x="179388" y="1341438"/>
            <a:ext cx="8856662" cy="4525962"/>
          </a:xfrm>
        </p:spPr>
        <p:txBody>
          <a:bodyPr/>
          <a:lstStyle/>
          <a:p>
            <a:pPr eaLnBrk="1" hangingPunct="1"/>
            <a:r>
              <a:rPr lang="en-US" altLang="es-ES" sz="2000">
                <a:cs typeface="Calibri" panose="020F0502020204030204" pitchFamily="34" charset="0"/>
              </a:rPr>
              <a:t>Texture provides a very strong cue for inferring surface orientation in a single image. </a:t>
            </a:r>
          </a:p>
          <a:p>
            <a:pPr lvl="1" eaLnBrk="1" hangingPunct="1"/>
            <a:r>
              <a:rPr lang="en-US" altLang="es-ES" sz="1600">
                <a:cs typeface="Calibri" panose="020F0502020204030204" pitchFamily="34" charset="0"/>
              </a:rPr>
              <a:t>Necessary to assume homogeneous or isotropic texture. </a:t>
            </a:r>
          </a:p>
          <a:p>
            <a:pPr lvl="1" eaLnBrk="1" hangingPunct="1"/>
            <a:r>
              <a:rPr lang="en-US" altLang="es-ES" sz="1600">
                <a:cs typeface="Calibri" panose="020F0502020204030204" pitchFamily="34" charset="0"/>
              </a:rPr>
              <a:t>Then, it is possible to infer the orientation of surfaces by analyzing how the texture statistics vary over the image.</a:t>
            </a:r>
          </a:p>
        </p:txBody>
      </p:sp>
      <p:pic>
        <p:nvPicPr>
          <p:cNvPr id="5939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3213100"/>
            <a:ext cx="2962275" cy="282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939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2997200"/>
            <a:ext cx="1978025"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8"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156D8058-2C91-7B4B-A7F8-B3E1A2BB7E5D}"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4C8A373C-16B5-3047-AF0B-2EB385DB272D}"/>
              </a:ext>
            </a:extLst>
          </p:cNvPr>
          <p:cNvSpPr>
            <a:spLocks noGrp="1"/>
          </p:cNvSpPr>
          <p:nvPr>
            <p:ph type="sldNum" sz="quarter" idx="12"/>
          </p:nvPr>
        </p:nvSpPr>
        <p:spPr/>
        <p:txBody>
          <a:bodyPr/>
          <a:lstStyle/>
          <a:p>
            <a:pPr>
              <a:defRPr/>
            </a:pPr>
            <a:fld id="{92C0268C-C029-4760-98E8-5BF4E76A023E}" type="slidenum">
              <a:rPr lang="en-US" smtClean="0"/>
              <a:pPr>
                <a:defRPr/>
              </a:pPr>
              <a:t>32</a:t>
            </a:fld>
            <a:endParaRPr lang="en-US"/>
          </a:p>
        </p:txBody>
      </p:sp>
    </p:spTree>
    <p:extLst>
      <p:ext uri="{BB962C8B-B14F-4D97-AF65-F5344CB8AC3E}">
        <p14:creationId xmlns:p14="http://schemas.microsoft.com/office/powerpoint/2010/main" val="3872546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segimg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149259"/>
            <a:ext cx="2590800" cy="166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43" name="Picture 3" descr="segimg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2320459"/>
            <a:ext cx="2520950" cy="163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44" name="Text Box 5"/>
          <p:cNvSpPr txBox="1">
            <a:spLocks noChangeArrowheads="1"/>
          </p:cNvSpPr>
          <p:nvPr/>
        </p:nvSpPr>
        <p:spPr bwMode="auto">
          <a:xfrm>
            <a:off x="5940425" y="1600200"/>
            <a:ext cx="1592263" cy="34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000" tIns="46800" rIns="90000" bIns="46800">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1800"/>
              <a:t>Segmentation</a:t>
            </a:r>
          </a:p>
        </p:txBody>
      </p:sp>
      <p:sp>
        <p:nvSpPr>
          <p:cNvPr id="61445" name="Text Box 6"/>
          <p:cNvSpPr txBox="1">
            <a:spLocks noChangeArrowheads="1"/>
          </p:cNvSpPr>
          <p:nvPr/>
        </p:nvSpPr>
        <p:spPr bwMode="auto">
          <a:xfrm>
            <a:off x="1692275" y="1600200"/>
            <a:ext cx="862013" cy="34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000" tIns="46800" rIns="90000" bIns="46800">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1800"/>
              <a:t>Image</a:t>
            </a:r>
          </a:p>
        </p:txBody>
      </p:sp>
      <p:pic>
        <p:nvPicPr>
          <p:cNvPr id="61446" name="Picture 7" descr="cow01"/>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1669443" y="2295743"/>
            <a:ext cx="2590800" cy="1635125"/>
          </a:xfrm>
          <a:noFill/>
        </p:spPr>
      </p:pic>
      <p:pic>
        <p:nvPicPr>
          <p:cNvPr id="61447" name="Picture 8" descr="cow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9443" y="4124543"/>
            <a:ext cx="2590800" cy="166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84" name="Rectangle 9"/>
          <p:cNvSpPr>
            <a:spLocks noGrp="1" noChangeArrowheads="1"/>
          </p:cNvSpPr>
          <p:nvPr>
            <p:ph type="title"/>
          </p:nvPr>
        </p:nvSpPr>
        <p:spPr>
          <a:xfrm>
            <a:off x="539750" y="723900"/>
            <a:ext cx="8229600" cy="561975"/>
          </a:xfrm>
        </p:spPr>
        <p:txBody>
          <a:bodyPr>
            <a:noAutofit/>
          </a:bodyPr>
          <a:lstStyle/>
          <a:p>
            <a:pPr algn="ctr" fontAlgn="base">
              <a:lnSpc>
                <a:spcPct val="90000"/>
              </a:lnSpc>
              <a:spcAft>
                <a:spcPct val="0"/>
              </a:spcAft>
              <a:defRPr/>
            </a:pPr>
            <a:r>
              <a:rPr lang="en-GB" altLang="es-ES" sz="3600" dirty="0"/>
              <a:t>CV problems: </a:t>
            </a:r>
            <a:r>
              <a:rPr lang="en-US" sz="3600" dirty="0"/>
              <a:t>Segmentation</a:t>
            </a:r>
          </a:p>
        </p:txBody>
      </p:sp>
      <p:sp>
        <p:nvSpPr>
          <p:cNvPr id="61449"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422DD033-B634-B14A-A214-3CD66F3B4AD7}"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C2E0E671-6892-F64F-89E3-5F65A8E07196}"/>
              </a:ext>
            </a:extLst>
          </p:cNvPr>
          <p:cNvSpPr>
            <a:spLocks noGrp="1"/>
          </p:cNvSpPr>
          <p:nvPr>
            <p:ph type="sldNum" sz="quarter" idx="12"/>
          </p:nvPr>
        </p:nvSpPr>
        <p:spPr/>
        <p:txBody>
          <a:bodyPr/>
          <a:lstStyle/>
          <a:p>
            <a:pPr>
              <a:defRPr/>
            </a:pPr>
            <a:fld id="{92C0268C-C029-4760-98E8-5BF4E76A023E}" type="slidenum">
              <a:rPr lang="en-US" smtClean="0"/>
              <a:pPr>
                <a:defRPr/>
              </a:pPr>
              <a:t>33</a:t>
            </a:fld>
            <a:endParaRPr lang="en-US"/>
          </a:p>
        </p:txBody>
      </p:sp>
      <p:sp>
        <p:nvSpPr>
          <p:cNvPr id="3" name="Rectangle 2">
            <a:extLst>
              <a:ext uri="{FF2B5EF4-FFF2-40B4-BE49-F238E27FC236}">
                <a16:creationId xmlns:a16="http://schemas.microsoft.com/office/drawing/2014/main" id="{E7899153-F786-1E4A-B002-70221045E1E3}"/>
              </a:ext>
            </a:extLst>
          </p:cNvPr>
          <p:cNvSpPr/>
          <p:nvPr/>
        </p:nvSpPr>
        <p:spPr>
          <a:xfrm>
            <a:off x="153195" y="6085511"/>
            <a:ext cx="8000205" cy="646331"/>
          </a:xfrm>
          <a:prstGeom prst="rect">
            <a:avLst/>
          </a:prstGeom>
        </p:spPr>
        <p:txBody>
          <a:bodyPr wrap="square">
            <a:spAutoFit/>
          </a:bodyPr>
          <a:lstStyle/>
          <a:p>
            <a:r>
              <a:rPr lang="en-GB" dirty="0">
                <a:latin typeface="Helvetica" pitchFamily="2" charset="0"/>
              </a:rPr>
              <a:t>It is the process of partitioning an image into multiple segments to simplify the representation and for instance locate objects in the image.</a:t>
            </a:r>
            <a:endParaRPr lang="en-GB" dirty="0">
              <a:effectLst/>
              <a:latin typeface="Helvetica" pitchFamily="2" charset="0"/>
            </a:endParaRPr>
          </a:p>
        </p:txBody>
      </p:sp>
    </p:spTree>
    <p:extLst>
      <p:ext uri="{BB962C8B-B14F-4D97-AF65-F5344CB8AC3E}">
        <p14:creationId xmlns:p14="http://schemas.microsoft.com/office/powerpoint/2010/main" val="3354682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68313" y="333375"/>
            <a:ext cx="8229600" cy="1143000"/>
          </a:xfrm>
        </p:spPr>
        <p:txBody>
          <a:bodyPr>
            <a:normAutofit/>
          </a:bodyPr>
          <a:lstStyle/>
          <a:p>
            <a:r>
              <a:rPr lang="en-GB" dirty="0"/>
              <a:t>Image Registration</a:t>
            </a:r>
          </a:p>
        </p:txBody>
      </p:sp>
      <p:sp>
        <p:nvSpPr>
          <p:cNvPr id="64516"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A50FB2AF-BC5D-B04A-99BD-93E35B93587B}"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B10C0C66-8C39-6045-8F7C-CB3DF70A3B24}"/>
              </a:ext>
            </a:extLst>
          </p:cNvPr>
          <p:cNvSpPr>
            <a:spLocks noGrp="1"/>
          </p:cNvSpPr>
          <p:nvPr>
            <p:ph type="sldNum" sz="quarter" idx="12"/>
          </p:nvPr>
        </p:nvSpPr>
        <p:spPr/>
        <p:txBody>
          <a:bodyPr/>
          <a:lstStyle/>
          <a:p>
            <a:pPr>
              <a:defRPr/>
            </a:pPr>
            <a:fld id="{92C0268C-C029-4760-98E8-5BF4E76A023E}" type="slidenum">
              <a:rPr lang="en-US" smtClean="0"/>
              <a:pPr>
                <a:defRPr/>
              </a:pPr>
              <a:t>34</a:t>
            </a:fld>
            <a:endParaRPr lang="en-US"/>
          </a:p>
        </p:txBody>
      </p:sp>
      <p:sp>
        <p:nvSpPr>
          <p:cNvPr id="3" name="Rectangle 2">
            <a:extLst>
              <a:ext uri="{FF2B5EF4-FFF2-40B4-BE49-F238E27FC236}">
                <a16:creationId xmlns:a16="http://schemas.microsoft.com/office/drawing/2014/main" id="{EF35A61D-BD0B-1E40-9960-5C12C83668A3}"/>
              </a:ext>
            </a:extLst>
          </p:cNvPr>
          <p:cNvSpPr/>
          <p:nvPr/>
        </p:nvSpPr>
        <p:spPr>
          <a:xfrm>
            <a:off x="490724" y="1786980"/>
            <a:ext cx="8653276" cy="646331"/>
          </a:xfrm>
          <a:prstGeom prst="rect">
            <a:avLst/>
          </a:prstGeom>
        </p:spPr>
        <p:txBody>
          <a:bodyPr wrap="square">
            <a:spAutoFit/>
          </a:bodyPr>
          <a:lstStyle/>
          <a:p>
            <a:r>
              <a:rPr lang="en-GB" dirty="0">
                <a:latin typeface="Helvetica" pitchFamily="2" charset="0"/>
              </a:rPr>
              <a:t>• It is the process of transforming different sets of images into one coordinate system.</a:t>
            </a:r>
            <a:endParaRPr lang="en-GB" dirty="0">
              <a:effectLst/>
              <a:latin typeface="Helvetica" pitchFamily="2" charset="0"/>
            </a:endParaRPr>
          </a:p>
        </p:txBody>
      </p:sp>
      <p:pic>
        <p:nvPicPr>
          <p:cNvPr id="4" name="Picture 3">
            <a:extLst>
              <a:ext uri="{FF2B5EF4-FFF2-40B4-BE49-F238E27FC236}">
                <a16:creationId xmlns:a16="http://schemas.microsoft.com/office/drawing/2014/main" id="{9BF94378-0235-9743-BD7E-E79F02762FE5}"/>
              </a:ext>
            </a:extLst>
          </p:cNvPr>
          <p:cNvPicPr>
            <a:picLocks noChangeAspect="1"/>
          </p:cNvPicPr>
          <p:nvPr/>
        </p:nvPicPr>
        <p:blipFill>
          <a:blip r:embed="rId2"/>
          <a:stretch>
            <a:fillRect/>
          </a:stretch>
        </p:blipFill>
        <p:spPr>
          <a:xfrm>
            <a:off x="6708054" y="2433310"/>
            <a:ext cx="1996761" cy="1991379"/>
          </a:xfrm>
          <a:prstGeom prst="rect">
            <a:avLst/>
          </a:prstGeom>
        </p:spPr>
      </p:pic>
      <p:pic>
        <p:nvPicPr>
          <p:cNvPr id="5" name="Picture 4">
            <a:extLst>
              <a:ext uri="{FF2B5EF4-FFF2-40B4-BE49-F238E27FC236}">
                <a16:creationId xmlns:a16="http://schemas.microsoft.com/office/drawing/2014/main" id="{4547BEF4-7105-C24A-BDAA-BB088F847D4B}"/>
              </a:ext>
            </a:extLst>
          </p:cNvPr>
          <p:cNvPicPr>
            <a:picLocks noChangeAspect="1"/>
          </p:cNvPicPr>
          <p:nvPr/>
        </p:nvPicPr>
        <p:blipFill>
          <a:blip r:embed="rId3"/>
          <a:stretch>
            <a:fillRect/>
          </a:stretch>
        </p:blipFill>
        <p:spPr>
          <a:xfrm>
            <a:off x="972670" y="4392032"/>
            <a:ext cx="4760259" cy="1868361"/>
          </a:xfrm>
          <a:prstGeom prst="rect">
            <a:avLst/>
          </a:prstGeom>
        </p:spPr>
      </p:pic>
    </p:spTree>
    <p:extLst>
      <p:ext uri="{BB962C8B-B14F-4D97-AF65-F5344CB8AC3E}">
        <p14:creationId xmlns:p14="http://schemas.microsoft.com/office/powerpoint/2010/main" val="3937190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68313" y="333375"/>
            <a:ext cx="8229600" cy="1143000"/>
          </a:xfrm>
        </p:spPr>
        <p:txBody>
          <a:bodyPr>
            <a:normAutofit fontScale="90000"/>
          </a:bodyPr>
          <a:lstStyle/>
          <a:p>
            <a:pPr fontAlgn="base">
              <a:lnSpc>
                <a:spcPct val="90000"/>
              </a:lnSpc>
              <a:spcAft>
                <a:spcPct val="0"/>
              </a:spcAft>
              <a:defRPr/>
            </a:pPr>
            <a:r>
              <a:rPr lang="en-GB" altLang="es-ES" dirty="0"/>
              <a:t>M</a:t>
            </a:r>
            <a:r>
              <a:rPr lang="en-US" altLang="es-ES" dirty="0" err="1"/>
              <a:t>otion</a:t>
            </a:r>
            <a:r>
              <a:rPr lang="en-US" altLang="es-ES" dirty="0"/>
              <a:t> detection and estimation (tracking)</a:t>
            </a:r>
          </a:p>
        </p:txBody>
      </p:sp>
      <p:pic>
        <p:nvPicPr>
          <p:cNvPr id="64515" name="Picture 3" descr="people_wal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3802" y="1371601"/>
            <a:ext cx="3432748"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516"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A50FB2AF-BC5D-B04A-99BD-93E35B93587B}"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B10C0C66-8C39-6045-8F7C-CB3DF70A3B24}"/>
              </a:ext>
            </a:extLst>
          </p:cNvPr>
          <p:cNvSpPr>
            <a:spLocks noGrp="1"/>
          </p:cNvSpPr>
          <p:nvPr>
            <p:ph type="sldNum" sz="quarter" idx="12"/>
          </p:nvPr>
        </p:nvSpPr>
        <p:spPr/>
        <p:txBody>
          <a:bodyPr/>
          <a:lstStyle/>
          <a:p>
            <a:pPr>
              <a:defRPr/>
            </a:pPr>
            <a:fld id="{92C0268C-C029-4760-98E8-5BF4E76A023E}" type="slidenum">
              <a:rPr lang="en-US" smtClean="0"/>
              <a:pPr>
                <a:defRPr/>
              </a:pPr>
              <a:t>35</a:t>
            </a:fld>
            <a:endParaRPr lang="en-US"/>
          </a:p>
        </p:txBody>
      </p:sp>
      <p:sp>
        <p:nvSpPr>
          <p:cNvPr id="3" name="Rectangle 2">
            <a:extLst>
              <a:ext uri="{FF2B5EF4-FFF2-40B4-BE49-F238E27FC236}">
                <a16:creationId xmlns:a16="http://schemas.microsoft.com/office/drawing/2014/main" id="{7F9E98A5-762D-FC4A-9AF4-5C0E1546AED1}"/>
              </a:ext>
            </a:extLst>
          </p:cNvPr>
          <p:cNvSpPr/>
          <p:nvPr/>
        </p:nvSpPr>
        <p:spPr>
          <a:xfrm>
            <a:off x="457200" y="1699736"/>
            <a:ext cx="3432748" cy="1477328"/>
          </a:xfrm>
          <a:prstGeom prst="rect">
            <a:avLst/>
          </a:prstGeom>
        </p:spPr>
        <p:txBody>
          <a:bodyPr wrap="square">
            <a:spAutoFit/>
          </a:bodyPr>
          <a:lstStyle/>
          <a:p>
            <a:r>
              <a:rPr lang="en-GB" dirty="0">
                <a:latin typeface="Helvetica" pitchFamily="2" charset="0"/>
              </a:rPr>
              <a:t>Process of determining motion vectors that describe the</a:t>
            </a:r>
          </a:p>
          <a:p>
            <a:r>
              <a:rPr lang="en-GB" dirty="0">
                <a:latin typeface="Helvetica" pitchFamily="2" charset="0"/>
              </a:rPr>
              <a:t>transformation from one image to another from adjacent frames in a video sequence.</a:t>
            </a:r>
            <a:endParaRPr lang="en-GB" dirty="0">
              <a:effectLst/>
              <a:latin typeface="Helvetica" pitchFamily="2" charset="0"/>
            </a:endParaRPr>
          </a:p>
        </p:txBody>
      </p:sp>
      <p:pic>
        <p:nvPicPr>
          <p:cNvPr id="4" name="Picture 3">
            <a:extLst>
              <a:ext uri="{FF2B5EF4-FFF2-40B4-BE49-F238E27FC236}">
                <a16:creationId xmlns:a16="http://schemas.microsoft.com/office/drawing/2014/main" id="{F1C9ABD2-5CAE-DA4E-9D5B-DC625491BAAD}"/>
              </a:ext>
            </a:extLst>
          </p:cNvPr>
          <p:cNvPicPr>
            <a:picLocks noChangeAspect="1"/>
          </p:cNvPicPr>
          <p:nvPr/>
        </p:nvPicPr>
        <p:blipFill>
          <a:blip r:embed="rId3"/>
          <a:stretch>
            <a:fillRect/>
          </a:stretch>
        </p:blipFill>
        <p:spPr>
          <a:xfrm>
            <a:off x="1884363" y="4419600"/>
            <a:ext cx="5397500" cy="1816100"/>
          </a:xfrm>
          <a:prstGeom prst="rect">
            <a:avLst/>
          </a:prstGeom>
        </p:spPr>
      </p:pic>
    </p:spTree>
    <p:extLst>
      <p:ext uri="{BB962C8B-B14F-4D97-AF65-F5344CB8AC3E}">
        <p14:creationId xmlns:p14="http://schemas.microsoft.com/office/powerpoint/2010/main" val="3474583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4"/>
          <p:cNvSpPr txBox="1">
            <a:spLocks noChangeArrowheads="1"/>
          </p:cNvSpPr>
          <p:nvPr/>
        </p:nvSpPr>
        <p:spPr bwMode="auto">
          <a:xfrm>
            <a:off x="1306513" y="476250"/>
            <a:ext cx="6070893" cy="590931"/>
          </a:xfrm>
          <a:prstGeom prst="rect">
            <a:avLst/>
          </a:prstGeom>
          <a:noFill/>
          <a:ln>
            <a:noFill/>
          </a:ln>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fontAlgn="base">
              <a:lnSpc>
                <a:spcPct val="90000"/>
              </a:lnSpc>
              <a:spcBef>
                <a:spcPct val="0"/>
              </a:spcBef>
              <a:spcAft>
                <a:spcPct val="0"/>
              </a:spcAft>
              <a:buNone/>
              <a:defRPr/>
            </a:pPr>
            <a:r>
              <a:rPr lang="en-US" altLang="es-ES" sz="3600" spc="-100" dirty="0">
                <a:solidFill>
                  <a:schemeClr val="tx2"/>
                </a:solidFill>
                <a:latin typeface="Arial"/>
                <a:ea typeface="+mj-ea"/>
                <a:cs typeface="+mj-cs"/>
              </a:rPr>
              <a:t>CV problems: Object detection</a:t>
            </a:r>
          </a:p>
        </p:txBody>
      </p:sp>
      <p:pic>
        <p:nvPicPr>
          <p:cNvPr id="66563" name="Picture 7" descr="IMG_3534"/>
          <p:cNvPicPr>
            <a:picLocks noChangeAspect="1" noChangeArrowheads="1"/>
          </p:cNvPicPr>
          <p:nvPr/>
        </p:nvPicPr>
        <p:blipFill>
          <a:blip r:embed="rId2">
            <a:extLst>
              <a:ext uri="{28A0092B-C50C-407E-A947-70E740481C1C}">
                <a14:useLocalDpi xmlns:a14="http://schemas.microsoft.com/office/drawing/2010/main" val="0"/>
              </a:ext>
            </a:extLst>
          </a:blip>
          <a:srcRect t="8163" b="17346"/>
          <a:stretch>
            <a:fillRect/>
          </a:stretch>
        </p:blipFill>
        <p:spPr bwMode="auto">
          <a:xfrm>
            <a:off x="2339975" y="1412875"/>
            <a:ext cx="4535488" cy="484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3276600" y="4005263"/>
            <a:ext cx="674688" cy="1617662"/>
          </a:xfrm>
          <a:prstGeom prst="rect">
            <a:avLst/>
          </a:prstGeom>
          <a:noFill/>
          <a:ln w="190500">
            <a:solidFill>
              <a:srgbClr val="D6009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spcBef>
                <a:spcPct val="20000"/>
              </a:spcBef>
              <a:buFontTx/>
              <a:buChar char="•"/>
              <a:defRPr/>
            </a:pPr>
            <a:endParaRPr lang="en-US" dirty="0">
              <a:latin typeface="Calibri" pitchFamily="34" charset="0"/>
            </a:endParaRPr>
          </a:p>
        </p:txBody>
      </p:sp>
      <p:sp>
        <p:nvSpPr>
          <p:cNvPr id="7" name="Rectangle 6"/>
          <p:cNvSpPr/>
          <p:nvPr/>
        </p:nvSpPr>
        <p:spPr>
          <a:xfrm>
            <a:off x="5724525" y="4365625"/>
            <a:ext cx="809625" cy="1941513"/>
          </a:xfrm>
          <a:prstGeom prst="rect">
            <a:avLst/>
          </a:prstGeom>
          <a:noFill/>
          <a:ln w="190500">
            <a:solidFill>
              <a:srgbClr val="D6009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spcBef>
                <a:spcPct val="20000"/>
              </a:spcBef>
              <a:buFontTx/>
              <a:buChar char="•"/>
              <a:defRPr/>
            </a:pPr>
            <a:endParaRPr lang="en-US" dirty="0">
              <a:latin typeface="Calibri" pitchFamily="34" charset="0"/>
            </a:endParaRPr>
          </a:p>
        </p:txBody>
      </p:sp>
      <p:sp>
        <p:nvSpPr>
          <p:cNvPr id="2" name="Date Placeholder 1">
            <a:extLst>
              <a:ext uri="{FF2B5EF4-FFF2-40B4-BE49-F238E27FC236}">
                <a16:creationId xmlns:a16="http://schemas.microsoft.com/office/drawing/2014/main" id="{C9E8AFCE-4338-814E-8C30-B337C003EC30}"/>
              </a:ext>
            </a:extLst>
          </p:cNvPr>
          <p:cNvSpPr>
            <a:spLocks noGrp="1"/>
          </p:cNvSpPr>
          <p:nvPr>
            <p:ph type="dt" sz="half" idx="10"/>
          </p:nvPr>
        </p:nvSpPr>
        <p:spPr/>
        <p:txBody>
          <a:bodyPr/>
          <a:lstStyle/>
          <a:p>
            <a:pPr>
              <a:defRPr/>
            </a:pPr>
            <a:fld id="{084CDD02-56FE-8A45-8218-3E35EE77383C}" type="datetime10">
              <a:rPr lang="es-ES_tradnl" smtClean="0"/>
              <a:t>23:39</a:t>
            </a:fld>
            <a:endParaRPr lang="en-US" dirty="0"/>
          </a:p>
        </p:txBody>
      </p:sp>
      <p:sp>
        <p:nvSpPr>
          <p:cNvPr id="3" name="Slide Number Placeholder 2">
            <a:extLst>
              <a:ext uri="{FF2B5EF4-FFF2-40B4-BE49-F238E27FC236}">
                <a16:creationId xmlns:a16="http://schemas.microsoft.com/office/drawing/2014/main" id="{066F50FB-7C07-2341-B708-71420BB909BD}"/>
              </a:ext>
            </a:extLst>
          </p:cNvPr>
          <p:cNvSpPr>
            <a:spLocks noGrp="1"/>
          </p:cNvSpPr>
          <p:nvPr>
            <p:ph type="sldNum" sz="quarter" idx="12"/>
          </p:nvPr>
        </p:nvSpPr>
        <p:spPr/>
        <p:txBody>
          <a:bodyPr/>
          <a:lstStyle/>
          <a:p>
            <a:pPr>
              <a:defRPr/>
            </a:pPr>
            <a:fld id="{92C0268C-C029-4760-98E8-5BF4E76A023E}" type="slidenum">
              <a:rPr lang="en-US" smtClean="0"/>
              <a:pPr>
                <a:defRPr/>
              </a:pPr>
              <a:t>36</a:t>
            </a:fld>
            <a:endParaRPr lang="en-US"/>
          </a:p>
        </p:txBody>
      </p:sp>
    </p:spTree>
    <p:extLst>
      <p:ext uri="{BB962C8B-B14F-4D97-AF65-F5344CB8AC3E}">
        <p14:creationId xmlns:p14="http://schemas.microsoft.com/office/powerpoint/2010/main" val="3551329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5" descr="IMG_3534"/>
          <p:cNvPicPr>
            <a:picLocks noChangeAspect="1" noChangeArrowheads="1"/>
          </p:cNvPicPr>
          <p:nvPr/>
        </p:nvPicPr>
        <p:blipFill>
          <a:blip r:embed="rId2">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539" name="Text Box 3"/>
          <p:cNvSpPr txBox="1">
            <a:spLocks noChangeArrowheads="1"/>
          </p:cNvSpPr>
          <p:nvPr/>
        </p:nvSpPr>
        <p:spPr bwMode="auto">
          <a:xfrm>
            <a:off x="2323306" y="272256"/>
            <a:ext cx="4249881" cy="590931"/>
          </a:xfrm>
          <a:prstGeom prst="rect">
            <a:avLst/>
          </a:prstGeom>
          <a:noFill/>
          <a:ln>
            <a:noFill/>
          </a:ln>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fontAlgn="base">
              <a:lnSpc>
                <a:spcPct val="90000"/>
              </a:lnSpc>
              <a:spcBef>
                <a:spcPct val="0"/>
              </a:spcBef>
              <a:spcAft>
                <a:spcPct val="0"/>
              </a:spcAft>
              <a:buNone/>
              <a:defRPr/>
            </a:pPr>
            <a:r>
              <a:rPr lang="en-US" altLang="es-ES" sz="3600" spc="-100" dirty="0">
                <a:solidFill>
                  <a:schemeClr val="tx2"/>
                </a:solidFill>
                <a:latin typeface="Arial"/>
                <a:ea typeface="+mj-ea"/>
                <a:cs typeface="+mj-cs"/>
              </a:rPr>
              <a:t>Object categorization</a:t>
            </a:r>
          </a:p>
        </p:txBody>
      </p:sp>
      <p:sp>
        <p:nvSpPr>
          <p:cNvPr id="67588" name="Text Box 4"/>
          <p:cNvSpPr txBox="1">
            <a:spLocks noChangeArrowheads="1"/>
          </p:cNvSpPr>
          <p:nvPr/>
        </p:nvSpPr>
        <p:spPr bwMode="auto">
          <a:xfrm>
            <a:off x="5334000" y="1219200"/>
            <a:ext cx="1981200" cy="487363"/>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b="1">
                <a:solidFill>
                  <a:srgbClr val="FFFF00"/>
                </a:solidFill>
              </a:rPr>
              <a:t>mountain</a:t>
            </a:r>
          </a:p>
        </p:txBody>
      </p:sp>
      <p:sp>
        <p:nvSpPr>
          <p:cNvPr id="67589" name="Text Box 5"/>
          <p:cNvSpPr txBox="1">
            <a:spLocks noChangeArrowheads="1"/>
          </p:cNvSpPr>
          <p:nvPr/>
        </p:nvSpPr>
        <p:spPr bwMode="auto">
          <a:xfrm>
            <a:off x="4953000" y="3276600"/>
            <a:ext cx="1828800" cy="487363"/>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b="1">
                <a:solidFill>
                  <a:srgbClr val="FFFF00"/>
                </a:solidFill>
              </a:rPr>
              <a:t>building</a:t>
            </a:r>
          </a:p>
        </p:txBody>
      </p:sp>
      <p:sp>
        <p:nvSpPr>
          <p:cNvPr id="67590" name="Text Box 6"/>
          <p:cNvSpPr txBox="1">
            <a:spLocks noChangeArrowheads="1"/>
          </p:cNvSpPr>
          <p:nvPr/>
        </p:nvSpPr>
        <p:spPr bwMode="auto">
          <a:xfrm>
            <a:off x="1905000" y="2667000"/>
            <a:ext cx="1143000" cy="487363"/>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b="1">
                <a:solidFill>
                  <a:srgbClr val="FFFF00"/>
                </a:solidFill>
              </a:rPr>
              <a:t>tree</a:t>
            </a:r>
          </a:p>
        </p:txBody>
      </p:sp>
      <p:sp>
        <p:nvSpPr>
          <p:cNvPr id="67591" name="Text Box 8"/>
          <p:cNvSpPr txBox="1">
            <a:spLocks noChangeArrowheads="1"/>
          </p:cNvSpPr>
          <p:nvPr/>
        </p:nvSpPr>
        <p:spPr bwMode="auto">
          <a:xfrm>
            <a:off x="2286000" y="3733800"/>
            <a:ext cx="1447800" cy="487363"/>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b="1">
                <a:solidFill>
                  <a:srgbClr val="FFFF00"/>
                </a:solidFill>
              </a:rPr>
              <a:t>banner</a:t>
            </a:r>
          </a:p>
        </p:txBody>
      </p:sp>
      <p:sp>
        <p:nvSpPr>
          <p:cNvPr id="67592" name="Text Box 9"/>
          <p:cNvSpPr txBox="1">
            <a:spLocks noChangeArrowheads="1"/>
          </p:cNvSpPr>
          <p:nvPr/>
        </p:nvSpPr>
        <p:spPr bwMode="auto">
          <a:xfrm>
            <a:off x="5638800" y="5638800"/>
            <a:ext cx="1524000" cy="487363"/>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b="1">
                <a:solidFill>
                  <a:srgbClr val="FFFF00"/>
                </a:solidFill>
              </a:rPr>
              <a:t>vendor</a:t>
            </a:r>
          </a:p>
        </p:txBody>
      </p:sp>
      <p:sp>
        <p:nvSpPr>
          <p:cNvPr id="67593" name="Text Box 10"/>
          <p:cNvSpPr txBox="1">
            <a:spLocks noChangeArrowheads="1"/>
          </p:cNvSpPr>
          <p:nvPr/>
        </p:nvSpPr>
        <p:spPr bwMode="auto">
          <a:xfrm>
            <a:off x="2743200" y="6096000"/>
            <a:ext cx="1905000" cy="487363"/>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b="1">
                <a:solidFill>
                  <a:srgbClr val="FFFF00"/>
                </a:solidFill>
              </a:rPr>
              <a:t>people</a:t>
            </a:r>
          </a:p>
        </p:txBody>
      </p:sp>
      <p:sp>
        <p:nvSpPr>
          <p:cNvPr id="67594" name="Text Box 13"/>
          <p:cNvSpPr txBox="1">
            <a:spLocks noChangeArrowheads="1"/>
          </p:cNvSpPr>
          <p:nvPr/>
        </p:nvSpPr>
        <p:spPr bwMode="auto">
          <a:xfrm>
            <a:off x="4648200" y="4648200"/>
            <a:ext cx="2133600" cy="487363"/>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b="1">
                <a:solidFill>
                  <a:srgbClr val="FFFF00"/>
                </a:solidFill>
              </a:rPr>
              <a:t>street lamp</a:t>
            </a:r>
          </a:p>
        </p:txBody>
      </p:sp>
      <p:sp>
        <p:nvSpPr>
          <p:cNvPr id="2" name="Date Placeholder 1">
            <a:extLst>
              <a:ext uri="{FF2B5EF4-FFF2-40B4-BE49-F238E27FC236}">
                <a16:creationId xmlns:a16="http://schemas.microsoft.com/office/drawing/2014/main" id="{0FABFBC8-9D75-F74B-8AE7-CE0FE5A48453}"/>
              </a:ext>
            </a:extLst>
          </p:cNvPr>
          <p:cNvSpPr>
            <a:spLocks noGrp="1"/>
          </p:cNvSpPr>
          <p:nvPr>
            <p:ph type="dt" sz="half" idx="10"/>
          </p:nvPr>
        </p:nvSpPr>
        <p:spPr/>
        <p:txBody>
          <a:bodyPr/>
          <a:lstStyle/>
          <a:p>
            <a:pPr>
              <a:defRPr/>
            </a:pPr>
            <a:fld id="{9650F6A8-88E6-D54A-AA89-78C7127D8785}" type="datetime10">
              <a:rPr lang="es-ES_tradnl" smtClean="0"/>
              <a:t>23:39</a:t>
            </a:fld>
            <a:endParaRPr lang="en-US" dirty="0"/>
          </a:p>
        </p:txBody>
      </p:sp>
      <p:sp>
        <p:nvSpPr>
          <p:cNvPr id="3" name="Slide Number Placeholder 2">
            <a:extLst>
              <a:ext uri="{FF2B5EF4-FFF2-40B4-BE49-F238E27FC236}">
                <a16:creationId xmlns:a16="http://schemas.microsoft.com/office/drawing/2014/main" id="{7386553A-DA59-794F-8183-23FFD847EBED}"/>
              </a:ext>
            </a:extLst>
          </p:cNvPr>
          <p:cNvSpPr>
            <a:spLocks noGrp="1"/>
          </p:cNvSpPr>
          <p:nvPr>
            <p:ph type="sldNum" sz="quarter" idx="12"/>
          </p:nvPr>
        </p:nvSpPr>
        <p:spPr/>
        <p:txBody>
          <a:bodyPr/>
          <a:lstStyle/>
          <a:p>
            <a:pPr>
              <a:defRPr/>
            </a:pPr>
            <a:fld id="{92C0268C-C029-4760-98E8-5BF4E76A023E}" type="slidenum">
              <a:rPr lang="en-US" smtClean="0"/>
              <a:pPr>
                <a:defRPr/>
              </a:pPr>
              <a:t>37</a:t>
            </a:fld>
            <a:endParaRPr lang="en-US"/>
          </a:p>
        </p:txBody>
      </p:sp>
    </p:spTree>
    <p:extLst>
      <p:ext uri="{BB962C8B-B14F-4D97-AF65-F5344CB8AC3E}">
        <p14:creationId xmlns:p14="http://schemas.microsoft.com/office/powerpoint/2010/main" val="1014207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normAutofit/>
          </a:bodyPr>
          <a:lstStyle/>
          <a:p>
            <a:pPr fontAlgn="base">
              <a:lnSpc>
                <a:spcPct val="90000"/>
              </a:lnSpc>
              <a:spcAft>
                <a:spcPct val="0"/>
              </a:spcAft>
              <a:defRPr/>
            </a:pPr>
            <a:r>
              <a:rPr lang="en-US" altLang="es-ES" sz="3600" dirty="0"/>
              <a:t>Object and person recognition</a:t>
            </a:r>
          </a:p>
        </p:txBody>
      </p:sp>
      <p:pic>
        <p:nvPicPr>
          <p:cNvPr id="974850" name="Picture 2"/>
          <p:cNvPicPr>
            <a:picLocks noChangeAspect="1" noChangeArrowheads="1"/>
          </p:cNvPicPr>
          <p:nvPr/>
        </p:nvPicPr>
        <p:blipFill>
          <a:blip r:embed="rId3"/>
          <a:srcRect/>
          <a:stretch>
            <a:fillRect/>
          </a:stretch>
        </p:blipFill>
        <p:spPr bwMode="auto">
          <a:xfrm>
            <a:off x="468313" y="1989138"/>
            <a:ext cx="8340725" cy="3527425"/>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8612"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2C35C951-2F92-8544-A192-1BAC6C9535AF}"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0DD42516-3256-3242-A2C4-AAB195952A60}"/>
              </a:ext>
            </a:extLst>
          </p:cNvPr>
          <p:cNvSpPr>
            <a:spLocks noGrp="1"/>
          </p:cNvSpPr>
          <p:nvPr>
            <p:ph type="sldNum" sz="quarter" idx="12"/>
          </p:nvPr>
        </p:nvSpPr>
        <p:spPr/>
        <p:txBody>
          <a:bodyPr/>
          <a:lstStyle/>
          <a:p>
            <a:pPr>
              <a:defRPr/>
            </a:pPr>
            <a:fld id="{92C0268C-C029-4760-98E8-5BF4E76A023E}" type="slidenum">
              <a:rPr lang="en-US" smtClean="0"/>
              <a:pPr>
                <a:defRPr/>
              </a:pPr>
              <a:t>38</a:t>
            </a:fld>
            <a:endParaRPr lang="en-US"/>
          </a:p>
        </p:txBody>
      </p:sp>
    </p:spTree>
    <p:extLst>
      <p:ext uri="{BB962C8B-B14F-4D97-AF65-F5344CB8AC3E}">
        <p14:creationId xmlns:p14="http://schemas.microsoft.com/office/powerpoint/2010/main" val="12052436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228725" y="260350"/>
            <a:ext cx="5904180" cy="590931"/>
          </a:xfrm>
          <a:prstGeom prst="rect">
            <a:avLst/>
          </a:prstGeom>
          <a:noFill/>
          <a:ln>
            <a:noFill/>
          </a:ln>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fontAlgn="base">
              <a:lnSpc>
                <a:spcPct val="90000"/>
              </a:lnSpc>
              <a:spcBef>
                <a:spcPct val="0"/>
              </a:spcBef>
              <a:spcAft>
                <a:spcPct val="0"/>
              </a:spcAft>
              <a:buNone/>
              <a:defRPr/>
            </a:pPr>
            <a:r>
              <a:rPr lang="en-US" altLang="es-ES" sz="3600" spc="-100" dirty="0">
                <a:solidFill>
                  <a:schemeClr val="tx2"/>
                </a:solidFill>
                <a:latin typeface="Arial"/>
                <a:ea typeface="+mj-ea"/>
                <a:cs typeface="+mj-cs"/>
              </a:rPr>
              <a:t>What do humans care about?</a:t>
            </a:r>
          </a:p>
        </p:txBody>
      </p:sp>
      <p:pic>
        <p:nvPicPr>
          <p:cNvPr id="70659" name="Picture 3" descr="031111_034757+8_beijing_e031124"/>
          <p:cNvPicPr>
            <a:picLocks noChangeAspect="1" noChangeArrowheads="1"/>
          </p:cNvPicPr>
          <p:nvPr/>
        </p:nvPicPr>
        <p:blipFill>
          <a:blip r:embed="rId2">
            <a:lum bright="-6000" contrast="18000"/>
            <a:extLst>
              <a:ext uri="{28A0092B-C50C-407E-A947-70E740481C1C}">
                <a14:useLocalDpi xmlns:a14="http://schemas.microsoft.com/office/drawing/2010/main" val="0"/>
              </a:ext>
            </a:extLst>
          </a:blip>
          <a:srcRect l="7777" t="1466" r="16173"/>
          <a:stretch>
            <a:fillRect/>
          </a:stretch>
        </p:blipFill>
        <p:spPr bwMode="auto">
          <a:xfrm>
            <a:off x="0" y="765175"/>
            <a:ext cx="9144000"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0660" name="Text Box 4"/>
          <p:cNvSpPr txBox="1">
            <a:spLocks noChangeArrowheads="1"/>
          </p:cNvSpPr>
          <p:nvPr/>
        </p:nvSpPr>
        <p:spPr bwMode="auto">
          <a:xfrm>
            <a:off x="5029200" y="6477000"/>
            <a:ext cx="3787775" cy="37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2000">
                <a:solidFill>
                  <a:schemeClr val="bg1"/>
                </a:solidFill>
              </a:rPr>
              <a:t>slide by Fei Fei, Fergus &amp; Torralba </a:t>
            </a:r>
          </a:p>
        </p:txBody>
      </p:sp>
      <p:sp>
        <p:nvSpPr>
          <p:cNvPr id="2" name="Date Placeholder 1">
            <a:extLst>
              <a:ext uri="{FF2B5EF4-FFF2-40B4-BE49-F238E27FC236}">
                <a16:creationId xmlns:a16="http://schemas.microsoft.com/office/drawing/2014/main" id="{9E99C9F0-66C9-E84A-9A6E-6C8C6CF630C4}"/>
              </a:ext>
            </a:extLst>
          </p:cNvPr>
          <p:cNvSpPr>
            <a:spLocks noGrp="1"/>
          </p:cNvSpPr>
          <p:nvPr>
            <p:ph type="dt" sz="half" idx="10"/>
          </p:nvPr>
        </p:nvSpPr>
        <p:spPr/>
        <p:txBody>
          <a:bodyPr/>
          <a:lstStyle/>
          <a:p>
            <a:pPr>
              <a:defRPr/>
            </a:pPr>
            <a:fld id="{453AE5BB-58BA-7048-90C7-43445414C8D3}" type="datetime10">
              <a:rPr lang="es-ES_tradnl" smtClean="0"/>
              <a:t>23:39</a:t>
            </a:fld>
            <a:endParaRPr lang="en-US" dirty="0"/>
          </a:p>
        </p:txBody>
      </p:sp>
      <p:sp>
        <p:nvSpPr>
          <p:cNvPr id="3" name="Slide Number Placeholder 2">
            <a:extLst>
              <a:ext uri="{FF2B5EF4-FFF2-40B4-BE49-F238E27FC236}">
                <a16:creationId xmlns:a16="http://schemas.microsoft.com/office/drawing/2014/main" id="{EB323303-875D-C74E-9C01-7377433F73F8}"/>
              </a:ext>
            </a:extLst>
          </p:cNvPr>
          <p:cNvSpPr>
            <a:spLocks noGrp="1"/>
          </p:cNvSpPr>
          <p:nvPr>
            <p:ph type="sldNum" sz="quarter" idx="12"/>
          </p:nvPr>
        </p:nvSpPr>
        <p:spPr/>
        <p:txBody>
          <a:bodyPr/>
          <a:lstStyle/>
          <a:p>
            <a:pPr>
              <a:defRPr/>
            </a:pPr>
            <a:fld id="{92C0268C-C029-4760-98E8-5BF4E76A023E}" type="slidenum">
              <a:rPr lang="en-US" smtClean="0"/>
              <a:pPr>
                <a:defRPr/>
              </a:pPr>
              <a:t>39</a:t>
            </a:fld>
            <a:endParaRPr lang="en-US"/>
          </a:p>
        </p:txBody>
      </p:sp>
    </p:spTree>
    <p:extLst>
      <p:ext uri="{BB962C8B-B14F-4D97-AF65-F5344CB8AC3E}">
        <p14:creationId xmlns:p14="http://schemas.microsoft.com/office/powerpoint/2010/main" val="565192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18CE-1EDE-A94C-A351-1F3A34117D86}"/>
              </a:ext>
            </a:extLst>
          </p:cNvPr>
          <p:cNvSpPr>
            <a:spLocks noGrp="1"/>
          </p:cNvSpPr>
          <p:nvPr>
            <p:ph type="title"/>
          </p:nvPr>
        </p:nvSpPr>
        <p:spPr/>
        <p:txBody>
          <a:bodyPr/>
          <a:lstStyle/>
          <a:p>
            <a:r>
              <a:rPr lang="en-GB" dirty="0"/>
              <a:t>Organization</a:t>
            </a:r>
            <a:endParaRPr lang="en-ES" dirty="0"/>
          </a:p>
        </p:txBody>
      </p:sp>
      <p:sp>
        <p:nvSpPr>
          <p:cNvPr id="3" name="Content Placeholder 2">
            <a:extLst>
              <a:ext uri="{FF2B5EF4-FFF2-40B4-BE49-F238E27FC236}">
                <a16:creationId xmlns:a16="http://schemas.microsoft.com/office/drawing/2014/main" id="{C53E79D0-3FF4-DA4F-AE9B-616AFD269FFA}"/>
              </a:ext>
            </a:extLst>
          </p:cNvPr>
          <p:cNvSpPr>
            <a:spLocks noGrp="1"/>
          </p:cNvSpPr>
          <p:nvPr>
            <p:ph idx="1"/>
          </p:nvPr>
        </p:nvSpPr>
        <p:spPr/>
        <p:txBody>
          <a:bodyPr>
            <a:normAutofit fontScale="85000" lnSpcReduction="10000"/>
          </a:bodyPr>
          <a:lstStyle/>
          <a:p>
            <a:pPr marL="0" indent="0">
              <a:buNone/>
            </a:pPr>
            <a:endParaRPr lang="en-GB" dirty="0"/>
          </a:p>
          <a:p>
            <a:pPr marL="0" indent="0">
              <a:buNone/>
            </a:pPr>
            <a:r>
              <a:rPr lang="en-GB" dirty="0"/>
              <a:t>• Online classes:</a:t>
            </a:r>
          </a:p>
          <a:p>
            <a:pPr marL="0" indent="0">
              <a:buNone/>
            </a:pPr>
            <a:r>
              <a:rPr lang="en-GB" dirty="0"/>
              <a:t>• Presentations introducing theoretical concepts, questions about the</a:t>
            </a:r>
          </a:p>
          <a:p>
            <a:pPr marL="0" indent="0">
              <a:buNone/>
            </a:pPr>
            <a:r>
              <a:rPr lang="en-GB" dirty="0"/>
              <a:t>material, solve exercises, do questionnaires, …</a:t>
            </a:r>
          </a:p>
          <a:p>
            <a:pPr marL="0" indent="0">
              <a:buNone/>
            </a:pPr>
            <a:r>
              <a:rPr lang="en-GB" dirty="0"/>
              <a:t>• Practicum:</a:t>
            </a:r>
          </a:p>
          <a:p>
            <a:pPr marL="0" indent="0">
              <a:buNone/>
            </a:pPr>
            <a:r>
              <a:rPr lang="en-GB" dirty="0"/>
              <a:t>• Python based projects</a:t>
            </a:r>
          </a:p>
          <a:p>
            <a:pPr marL="0" indent="0">
              <a:buNone/>
            </a:pPr>
            <a:r>
              <a:rPr lang="en-GB" dirty="0"/>
              <a:t>• Material:</a:t>
            </a:r>
          </a:p>
          <a:p>
            <a:pPr marL="0" indent="0">
              <a:buNone/>
            </a:pPr>
            <a:r>
              <a:rPr lang="en-GB" dirty="0"/>
              <a:t>• Presentations introducing theoretical concepts, videos, readings,</a:t>
            </a:r>
          </a:p>
          <a:p>
            <a:pPr marL="0" indent="0">
              <a:buNone/>
            </a:pPr>
            <a:r>
              <a:rPr lang="en-GB" dirty="0"/>
              <a:t>exercises and practicums.</a:t>
            </a:r>
          </a:p>
          <a:p>
            <a:pPr marL="0" indent="0">
              <a:buNone/>
            </a:pPr>
            <a:r>
              <a:rPr lang="en-GB" dirty="0"/>
              <a:t>• Final Exam:</a:t>
            </a:r>
          </a:p>
          <a:p>
            <a:pPr marL="0" indent="0">
              <a:buNone/>
            </a:pPr>
            <a:r>
              <a:rPr lang="en-GB" dirty="0"/>
              <a:t>• Validate the acquired knowledge.</a:t>
            </a:r>
          </a:p>
          <a:p>
            <a:pPr marL="0" indent="0">
              <a:buNone/>
            </a:pPr>
            <a:r>
              <a:rPr lang="en-GB" dirty="0"/>
              <a:t>• All material and tasks will be available at Campus Virtual</a:t>
            </a:r>
          </a:p>
          <a:p>
            <a:pPr marL="0" indent="0">
              <a:buNone/>
            </a:pPr>
            <a:r>
              <a:rPr lang="en-GB" dirty="0"/>
              <a:t>(support environment for teaching at UB).</a:t>
            </a:r>
          </a:p>
          <a:p>
            <a:endParaRPr lang="en-ES" dirty="0"/>
          </a:p>
        </p:txBody>
      </p:sp>
      <p:sp>
        <p:nvSpPr>
          <p:cNvPr id="4" name="Date Placeholder 3">
            <a:extLst>
              <a:ext uri="{FF2B5EF4-FFF2-40B4-BE49-F238E27FC236}">
                <a16:creationId xmlns:a16="http://schemas.microsoft.com/office/drawing/2014/main" id="{E758CDFE-74E9-3341-9916-5E0E6FDC9BC4}"/>
              </a:ext>
            </a:extLst>
          </p:cNvPr>
          <p:cNvSpPr>
            <a:spLocks noGrp="1"/>
          </p:cNvSpPr>
          <p:nvPr>
            <p:ph type="dt" sz="half" idx="10"/>
          </p:nvPr>
        </p:nvSpPr>
        <p:spPr/>
        <p:txBody>
          <a:bodyPr/>
          <a:lstStyle/>
          <a:p>
            <a:pPr algn="l" rtl="0" fontAlgn="base">
              <a:spcBef>
                <a:spcPct val="0"/>
              </a:spcBef>
              <a:spcAft>
                <a:spcPct val="0"/>
              </a:spcAft>
              <a:defRPr/>
            </a:pPr>
            <a:fld id="{16E4EB1A-7523-414A-BBC2-DAE851735DCC}" type="datetime10">
              <a:rPr lang="en-US" b="1" kern="1200" smtClean="0">
                <a:ea typeface="+mn-ea"/>
                <a:cs typeface="+mn-cs"/>
              </a:rPr>
              <a:t>23:38</a:t>
            </a:fld>
            <a:endParaRPr lang="en-US" b="1" kern="1200">
              <a:ea typeface="+mn-ea"/>
              <a:cs typeface="+mn-cs"/>
            </a:endParaRPr>
          </a:p>
        </p:txBody>
      </p:sp>
      <p:sp>
        <p:nvSpPr>
          <p:cNvPr id="5" name="Footer Placeholder 4">
            <a:extLst>
              <a:ext uri="{FF2B5EF4-FFF2-40B4-BE49-F238E27FC236}">
                <a16:creationId xmlns:a16="http://schemas.microsoft.com/office/drawing/2014/main" id="{D19A098D-0F78-144F-AD38-0D7BC90935C6}"/>
              </a:ext>
            </a:extLst>
          </p:cNvPr>
          <p:cNvSpPr>
            <a:spLocks noGrp="1"/>
          </p:cNvSpPr>
          <p:nvPr>
            <p:ph type="ftr" sz="quarter" idx="11"/>
          </p:nvPr>
        </p:nvSpPr>
        <p:spPr/>
        <p:txBody>
          <a:bodyPr/>
          <a:lstStyle/>
          <a:p>
            <a:pPr fontAlgn="base">
              <a:spcBef>
                <a:spcPct val="0"/>
              </a:spcBef>
              <a:spcAft>
                <a:spcPct val="0"/>
              </a:spcAft>
              <a:defRPr/>
            </a:pPr>
            <a:r>
              <a:rPr lang="en-US" b="1"/>
              <a:t>Artificial Vision</a:t>
            </a:r>
            <a:endParaRPr lang="en-US" b="1" dirty="0"/>
          </a:p>
        </p:txBody>
      </p:sp>
      <p:sp>
        <p:nvSpPr>
          <p:cNvPr id="6" name="Slide Number Placeholder 5">
            <a:extLst>
              <a:ext uri="{FF2B5EF4-FFF2-40B4-BE49-F238E27FC236}">
                <a16:creationId xmlns:a16="http://schemas.microsoft.com/office/drawing/2014/main" id="{4CC2C10D-39C9-704A-AA4A-EDE1543390C2}"/>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4</a:t>
            </a:fld>
            <a:endParaRPr lang="en-US" b="1" kern="1200">
              <a:ea typeface="+mn-ea"/>
              <a:cs typeface="+mn-cs"/>
            </a:endParaRPr>
          </a:p>
        </p:txBody>
      </p:sp>
    </p:spTree>
    <p:extLst>
      <p:ext uri="{BB962C8B-B14F-4D97-AF65-F5344CB8AC3E}">
        <p14:creationId xmlns:p14="http://schemas.microsoft.com/office/powerpoint/2010/main" val="1902984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031111_034757+8_beijing_e031124">
            <a:hlinkClick r:id="rId2"/>
          </p:cNvPr>
          <p:cNvPicPr>
            <a:picLocks noChangeAspect="1" noChangeArrowheads="1"/>
          </p:cNvPicPr>
          <p:nvPr/>
        </p:nvPicPr>
        <p:blipFill>
          <a:blip r:embed="rId3">
            <a:lum bright="-6000" contrast="18000"/>
            <a:extLst>
              <a:ext uri="{28A0092B-C50C-407E-A947-70E740481C1C}">
                <a14:useLocalDpi xmlns:a14="http://schemas.microsoft.com/office/drawing/2010/main" val="0"/>
              </a:ext>
            </a:extLst>
          </a:blip>
          <a:srcRect l="7777" t="1466" r="16173"/>
          <a:stretch>
            <a:fillRect/>
          </a:stretch>
        </p:blipFill>
        <p:spPr bwMode="auto">
          <a:xfrm>
            <a:off x="0" y="762000"/>
            <a:ext cx="9144000"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683" name="Oval 3"/>
          <p:cNvSpPr>
            <a:spLocks noChangeArrowheads="1"/>
          </p:cNvSpPr>
          <p:nvPr/>
        </p:nvSpPr>
        <p:spPr bwMode="auto">
          <a:xfrm>
            <a:off x="0" y="5334000"/>
            <a:ext cx="4114800" cy="1524000"/>
          </a:xfrm>
          <a:prstGeom prst="ellipse">
            <a:avLst/>
          </a:prstGeom>
          <a:solidFill>
            <a:srgbClr val="FF99CC">
              <a:alpha val="49019"/>
            </a:srgbClr>
          </a:solidFill>
          <a:ln w="101600">
            <a:solidFill>
              <a:srgbClr val="FF00FF"/>
            </a:solidFill>
            <a:round/>
            <a:headEnd/>
            <a:tailEnd/>
          </a:ln>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endParaRPr lang="ca-ES" altLang="es-ES" sz="2800"/>
          </a:p>
        </p:txBody>
      </p:sp>
      <p:sp>
        <p:nvSpPr>
          <p:cNvPr id="69636" name="Text Box 4"/>
          <p:cNvSpPr txBox="1">
            <a:spLocks noChangeArrowheads="1"/>
          </p:cNvSpPr>
          <p:nvPr/>
        </p:nvSpPr>
        <p:spPr bwMode="auto">
          <a:xfrm>
            <a:off x="1476375" y="188913"/>
            <a:ext cx="5083636" cy="590931"/>
          </a:xfrm>
          <a:prstGeom prst="rect">
            <a:avLst/>
          </a:prstGeom>
          <a:noFill/>
          <a:ln>
            <a:noFill/>
          </a:ln>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fontAlgn="base">
              <a:lnSpc>
                <a:spcPct val="90000"/>
              </a:lnSpc>
              <a:spcBef>
                <a:spcPct val="0"/>
              </a:spcBef>
              <a:spcAft>
                <a:spcPct val="0"/>
              </a:spcAft>
              <a:buNone/>
              <a:defRPr/>
            </a:pPr>
            <a:r>
              <a:rPr lang="en-US" altLang="es-ES" sz="3600" spc="-100" dirty="0">
                <a:solidFill>
                  <a:schemeClr val="tx2"/>
                </a:solidFill>
                <a:latin typeface="Arial"/>
                <a:ea typeface="+mj-ea"/>
                <a:cs typeface="+mj-cs"/>
              </a:rPr>
              <a:t>Verification: is that a bus?</a:t>
            </a:r>
          </a:p>
        </p:txBody>
      </p:sp>
      <p:sp>
        <p:nvSpPr>
          <p:cNvPr id="71685" name="Text Box 5"/>
          <p:cNvSpPr txBox="1">
            <a:spLocks noChangeArrowheads="1"/>
          </p:cNvSpPr>
          <p:nvPr/>
        </p:nvSpPr>
        <p:spPr bwMode="auto">
          <a:xfrm>
            <a:off x="5029200" y="6477000"/>
            <a:ext cx="3787775" cy="37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2000">
                <a:solidFill>
                  <a:schemeClr val="bg1"/>
                </a:solidFill>
              </a:rPr>
              <a:t>slide by Fei Fei, Fergus &amp; Torralba </a:t>
            </a:r>
          </a:p>
        </p:txBody>
      </p:sp>
      <p:sp>
        <p:nvSpPr>
          <p:cNvPr id="2" name="Date Placeholder 1">
            <a:extLst>
              <a:ext uri="{FF2B5EF4-FFF2-40B4-BE49-F238E27FC236}">
                <a16:creationId xmlns:a16="http://schemas.microsoft.com/office/drawing/2014/main" id="{DD4BEA11-85A8-C24F-AD82-D9892F83CA42}"/>
              </a:ext>
            </a:extLst>
          </p:cNvPr>
          <p:cNvSpPr>
            <a:spLocks noGrp="1"/>
          </p:cNvSpPr>
          <p:nvPr>
            <p:ph type="dt" sz="half" idx="10"/>
          </p:nvPr>
        </p:nvSpPr>
        <p:spPr/>
        <p:txBody>
          <a:bodyPr/>
          <a:lstStyle/>
          <a:p>
            <a:pPr>
              <a:defRPr/>
            </a:pPr>
            <a:fld id="{5A7DA3B2-06DE-8840-BF2A-4AA4A9A4CE65}" type="datetime10">
              <a:rPr lang="es-ES_tradnl" smtClean="0"/>
              <a:t>23:39</a:t>
            </a:fld>
            <a:endParaRPr lang="en-US" dirty="0"/>
          </a:p>
        </p:txBody>
      </p:sp>
      <p:sp>
        <p:nvSpPr>
          <p:cNvPr id="3" name="Slide Number Placeholder 2">
            <a:extLst>
              <a:ext uri="{FF2B5EF4-FFF2-40B4-BE49-F238E27FC236}">
                <a16:creationId xmlns:a16="http://schemas.microsoft.com/office/drawing/2014/main" id="{B8882C52-7B7C-FB4C-8C57-42A1847F8077}"/>
              </a:ext>
            </a:extLst>
          </p:cNvPr>
          <p:cNvSpPr>
            <a:spLocks noGrp="1"/>
          </p:cNvSpPr>
          <p:nvPr>
            <p:ph type="sldNum" sz="quarter" idx="12"/>
          </p:nvPr>
        </p:nvSpPr>
        <p:spPr/>
        <p:txBody>
          <a:bodyPr/>
          <a:lstStyle/>
          <a:p>
            <a:pPr>
              <a:defRPr/>
            </a:pPr>
            <a:fld id="{92C0268C-C029-4760-98E8-5BF4E76A023E}" type="slidenum">
              <a:rPr lang="en-US" smtClean="0"/>
              <a:pPr>
                <a:defRPr/>
              </a:pPr>
              <a:t>40</a:t>
            </a:fld>
            <a:endParaRPr lang="en-US"/>
          </a:p>
        </p:txBody>
      </p:sp>
    </p:spTree>
    <p:extLst>
      <p:ext uri="{BB962C8B-B14F-4D97-AF65-F5344CB8AC3E}">
        <p14:creationId xmlns:p14="http://schemas.microsoft.com/office/powerpoint/2010/main" val="2718396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031111_034757+8_beijing_e031124">
            <a:hlinkClick r:id="rId2"/>
          </p:cNvPr>
          <p:cNvPicPr>
            <a:picLocks noChangeAspect="1" noChangeArrowheads="1"/>
          </p:cNvPicPr>
          <p:nvPr/>
        </p:nvPicPr>
        <p:blipFill>
          <a:blip r:embed="rId3">
            <a:lum bright="-6000" contrast="18000"/>
            <a:extLst>
              <a:ext uri="{28A0092B-C50C-407E-A947-70E740481C1C}">
                <a14:useLocalDpi xmlns:a14="http://schemas.microsoft.com/office/drawing/2010/main" val="0"/>
              </a:ext>
            </a:extLst>
          </a:blip>
          <a:srcRect l="7777" t="1466" r="16173"/>
          <a:stretch>
            <a:fillRect/>
          </a:stretch>
        </p:blipFill>
        <p:spPr bwMode="auto">
          <a:xfrm>
            <a:off x="0" y="762000"/>
            <a:ext cx="9144000"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707" name="Oval 3"/>
          <p:cNvSpPr>
            <a:spLocks noChangeArrowheads="1"/>
          </p:cNvSpPr>
          <p:nvPr/>
        </p:nvSpPr>
        <p:spPr bwMode="auto">
          <a:xfrm>
            <a:off x="3581400" y="5791200"/>
            <a:ext cx="838200" cy="1066800"/>
          </a:xfrm>
          <a:prstGeom prst="ellipse">
            <a:avLst/>
          </a:prstGeom>
          <a:solidFill>
            <a:srgbClr val="FF99CC">
              <a:alpha val="49019"/>
            </a:srgbClr>
          </a:solidFill>
          <a:ln w="101600">
            <a:solidFill>
              <a:srgbClr val="FF00FF"/>
            </a:solidFill>
            <a:round/>
            <a:headEnd/>
            <a:tailEnd/>
          </a:ln>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endParaRPr lang="ca-ES" altLang="es-ES" sz="2800"/>
          </a:p>
        </p:txBody>
      </p:sp>
      <p:sp>
        <p:nvSpPr>
          <p:cNvPr id="70660" name="Text Box 4"/>
          <p:cNvSpPr txBox="1">
            <a:spLocks noChangeArrowheads="1"/>
          </p:cNvSpPr>
          <p:nvPr/>
        </p:nvSpPr>
        <p:spPr bwMode="auto">
          <a:xfrm>
            <a:off x="1619250" y="260350"/>
            <a:ext cx="5160387" cy="590931"/>
          </a:xfrm>
          <a:prstGeom prst="rect">
            <a:avLst/>
          </a:prstGeom>
          <a:noFill/>
          <a:ln>
            <a:noFill/>
          </a:ln>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fontAlgn="base">
              <a:lnSpc>
                <a:spcPct val="90000"/>
              </a:lnSpc>
              <a:spcBef>
                <a:spcPct val="0"/>
              </a:spcBef>
              <a:spcAft>
                <a:spcPct val="0"/>
              </a:spcAft>
              <a:buNone/>
              <a:defRPr/>
            </a:pPr>
            <a:r>
              <a:rPr lang="en-US" altLang="es-ES" sz="3600" spc="-100" dirty="0">
                <a:solidFill>
                  <a:schemeClr val="tx2"/>
                </a:solidFill>
                <a:latin typeface="Arial"/>
                <a:ea typeface="+mj-ea"/>
                <a:cs typeface="+mj-cs"/>
              </a:rPr>
              <a:t>Detection: are there cars?</a:t>
            </a:r>
          </a:p>
        </p:txBody>
      </p:sp>
      <p:sp>
        <p:nvSpPr>
          <p:cNvPr id="72709" name="Oval 5"/>
          <p:cNvSpPr>
            <a:spLocks noChangeArrowheads="1"/>
          </p:cNvSpPr>
          <p:nvPr/>
        </p:nvSpPr>
        <p:spPr bwMode="auto">
          <a:xfrm>
            <a:off x="5257800" y="5943600"/>
            <a:ext cx="2286000" cy="914400"/>
          </a:xfrm>
          <a:prstGeom prst="ellipse">
            <a:avLst/>
          </a:prstGeom>
          <a:solidFill>
            <a:srgbClr val="FF99CC">
              <a:alpha val="49019"/>
            </a:srgbClr>
          </a:solidFill>
          <a:ln w="101600">
            <a:solidFill>
              <a:srgbClr val="FF00FF"/>
            </a:solidFill>
            <a:round/>
            <a:headEnd/>
            <a:tailEnd/>
          </a:ln>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endParaRPr lang="ca-ES" altLang="es-ES" sz="2800"/>
          </a:p>
        </p:txBody>
      </p:sp>
      <p:sp>
        <p:nvSpPr>
          <p:cNvPr id="72710" name="Text Box 6"/>
          <p:cNvSpPr txBox="1">
            <a:spLocks noChangeArrowheads="1"/>
          </p:cNvSpPr>
          <p:nvPr/>
        </p:nvSpPr>
        <p:spPr bwMode="auto">
          <a:xfrm>
            <a:off x="5029200" y="6477000"/>
            <a:ext cx="3787775" cy="37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2000">
                <a:solidFill>
                  <a:schemeClr val="bg1"/>
                </a:solidFill>
              </a:rPr>
              <a:t>slide by Fei Fei, Fergus &amp; Torralba </a:t>
            </a:r>
          </a:p>
        </p:txBody>
      </p:sp>
      <p:sp>
        <p:nvSpPr>
          <p:cNvPr id="2" name="Date Placeholder 1">
            <a:extLst>
              <a:ext uri="{FF2B5EF4-FFF2-40B4-BE49-F238E27FC236}">
                <a16:creationId xmlns:a16="http://schemas.microsoft.com/office/drawing/2014/main" id="{D8198D5B-E6C4-DF4B-A0E6-538A94028473}"/>
              </a:ext>
            </a:extLst>
          </p:cNvPr>
          <p:cNvSpPr>
            <a:spLocks noGrp="1"/>
          </p:cNvSpPr>
          <p:nvPr>
            <p:ph type="dt" sz="half" idx="10"/>
          </p:nvPr>
        </p:nvSpPr>
        <p:spPr/>
        <p:txBody>
          <a:bodyPr/>
          <a:lstStyle/>
          <a:p>
            <a:pPr>
              <a:defRPr/>
            </a:pPr>
            <a:fld id="{0180FF77-9BA2-6641-99B8-45C974DA061D}" type="datetime10">
              <a:rPr lang="es-ES_tradnl" smtClean="0"/>
              <a:t>23:39</a:t>
            </a:fld>
            <a:endParaRPr lang="en-US" dirty="0"/>
          </a:p>
        </p:txBody>
      </p:sp>
      <p:sp>
        <p:nvSpPr>
          <p:cNvPr id="3" name="Slide Number Placeholder 2">
            <a:extLst>
              <a:ext uri="{FF2B5EF4-FFF2-40B4-BE49-F238E27FC236}">
                <a16:creationId xmlns:a16="http://schemas.microsoft.com/office/drawing/2014/main" id="{5AE5B651-995A-EA47-BA72-7A7EAAFF6234}"/>
              </a:ext>
            </a:extLst>
          </p:cNvPr>
          <p:cNvSpPr>
            <a:spLocks noGrp="1"/>
          </p:cNvSpPr>
          <p:nvPr>
            <p:ph type="sldNum" sz="quarter" idx="12"/>
          </p:nvPr>
        </p:nvSpPr>
        <p:spPr/>
        <p:txBody>
          <a:bodyPr/>
          <a:lstStyle/>
          <a:p>
            <a:pPr>
              <a:defRPr/>
            </a:pPr>
            <a:fld id="{92C0268C-C029-4760-98E8-5BF4E76A023E}" type="slidenum">
              <a:rPr lang="en-US" smtClean="0"/>
              <a:pPr>
                <a:defRPr/>
              </a:pPr>
              <a:t>41</a:t>
            </a:fld>
            <a:endParaRPr lang="en-US"/>
          </a:p>
        </p:txBody>
      </p:sp>
    </p:spTree>
    <p:extLst>
      <p:ext uri="{BB962C8B-B14F-4D97-AF65-F5344CB8AC3E}">
        <p14:creationId xmlns:p14="http://schemas.microsoft.com/office/powerpoint/2010/main" val="3513391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031111_034757+8_beijing_e031124">
            <a:hlinkClick r:id="rId2"/>
          </p:cNvPr>
          <p:cNvPicPr>
            <a:picLocks noChangeAspect="1" noChangeArrowheads="1"/>
          </p:cNvPicPr>
          <p:nvPr/>
        </p:nvPicPr>
        <p:blipFill>
          <a:blip r:embed="rId3">
            <a:lum bright="-6000" contrast="18000"/>
            <a:extLst>
              <a:ext uri="{28A0092B-C50C-407E-A947-70E740481C1C}">
                <a14:useLocalDpi xmlns:a14="http://schemas.microsoft.com/office/drawing/2010/main" val="0"/>
              </a:ext>
            </a:extLst>
          </a:blip>
          <a:srcRect l="7777" t="1466" r="16173"/>
          <a:stretch>
            <a:fillRect/>
          </a:stretch>
        </p:blipFill>
        <p:spPr bwMode="auto">
          <a:xfrm>
            <a:off x="0" y="762000"/>
            <a:ext cx="9144000"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3731" name="Oval 3"/>
          <p:cNvSpPr>
            <a:spLocks noChangeArrowheads="1"/>
          </p:cNvSpPr>
          <p:nvPr/>
        </p:nvSpPr>
        <p:spPr bwMode="auto">
          <a:xfrm>
            <a:off x="3048000" y="4038600"/>
            <a:ext cx="1219200" cy="1524000"/>
          </a:xfrm>
          <a:prstGeom prst="ellipse">
            <a:avLst/>
          </a:prstGeom>
          <a:solidFill>
            <a:srgbClr val="FF99CC">
              <a:alpha val="49019"/>
            </a:srgbClr>
          </a:solidFill>
          <a:ln w="101600">
            <a:solidFill>
              <a:srgbClr val="FF00FF"/>
            </a:solidFill>
            <a:round/>
            <a:headEnd/>
            <a:tailEnd/>
          </a:ln>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endParaRPr lang="ca-ES" altLang="es-ES" sz="2800"/>
          </a:p>
        </p:txBody>
      </p:sp>
      <p:sp>
        <p:nvSpPr>
          <p:cNvPr id="71684" name="Text Box 4"/>
          <p:cNvSpPr txBox="1">
            <a:spLocks noChangeArrowheads="1"/>
          </p:cNvSpPr>
          <p:nvPr/>
        </p:nvSpPr>
        <p:spPr bwMode="auto">
          <a:xfrm>
            <a:off x="876867" y="250942"/>
            <a:ext cx="7430239" cy="590931"/>
          </a:xfrm>
          <a:prstGeom prst="rect">
            <a:avLst/>
          </a:prstGeom>
          <a:noFill/>
          <a:ln>
            <a:noFill/>
          </a:ln>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fontAlgn="base">
              <a:lnSpc>
                <a:spcPct val="90000"/>
              </a:lnSpc>
              <a:spcBef>
                <a:spcPct val="0"/>
              </a:spcBef>
              <a:spcAft>
                <a:spcPct val="0"/>
              </a:spcAft>
              <a:buNone/>
              <a:defRPr/>
            </a:pPr>
            <a:r>
              <a:rPr lang="en-US" altLang="es-ES" sz="3600" spc="-100" dirty="0">
                <a:solidFill>
                  <a:schemeClr val="tx2"/>
                </a:solidFill>
                <a:latin typeface="Arial"/>
                <a:ea typeface="+mj-ea"/>
                <a:cs typeface="+mj-cs"/>
              </a:rPr>
              <a:t>Identification: is that a picture of Mao?</a:t>
            </a:r>
          </a:p>
        </p:txBody>
      </p:sp>
      <p:sp>
        <p:nvSpPr>
          <p:cNvPr id="73733" name="Text Box 5"/>
          <p:cNvSpPr txBox="1">
            <a:spLocks noChangeArrowheads="1"/>
          </p:cNvSpPr>
          <p:nvPr/>
        </p:nvSpPr>
        <p:spPr bwMode="auto">
          <a:xfrm>
            <a:off x="5029200" y="6477000"/>
            <a:ext cx="3787775" cy="37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2000">
                <a:solidFill>
                  <a:schemeClr val="bg1"/>
                </a:solidFill>
              </a:rPr>
              <a:t>slide by Fei Fei, Fergus &amp; Torralba </a:t>
            </a:r>
          </a:p>
        </p:txBody>
      </p:sp>
      <p:sp>
        <p:nvSpPr>
          <p:cNvPr id="2" name="Date Placeholder 1">
            <a:extLst>
              <a:ext uri="{FF2B5EF4-FFF2-40B4-BE49-F238E27FC236}">
                <a16:creationId xmlns:a16="http://schemas.microsoft.com/office/drawing/2014/main" id="{50BF0277-5D4A-0D4C-8F7B-B32716E29EC9}"/>
              </a:ext>
            </a:extLst>
          </p:cNvPr>
          <p:cNvSpPr>
            <a:spLocks noGrp="1"/>
          </p:cNvSpPr>
          <p:nvPr>
            <p:ph type="dt" sz="half" idx="10"/>
          </p:nvPr>
        </p:nvSpPr>
        <p:spPr/>
        <p:txBody>
          <a:bodyPr/>
          <a:lstStyle/>
          <a:p>
            <a:pPr>
              <a:defRPr/>
            </a:pPr>
            <a:fld id="{E8F27EB9-1A30-3C44-B683-71EE1563FEF3}" type="datetime10">
              <a:rPr lang="es-ES_tradnl" smtClean="0"/>
              <a:t>23:39</a:t>
            </a:fld>
            <a:endParaRPr lang="en-US" dirty="0"/>
          </a:p>
        </p:txBody>
      </p:sp>
      <p:sp>
        <p:nvSpPr>
          <p:cNvPr id="3" name="Slide Number Placeholder 2">
            <a:extLst>
              <a:ext uri="{FF2B5EF4-FFF2-40B4-BE49-F238E27FC236}">
                <a16:creationId xmlns:a16="http://schemas.microsoft.com/office/drawing/2014/main" id="{DABA472A-F335-B747-9E01-A02D635DF7D2}"/>
              </a:ext>
            </a:extLst>
          </p:cNvPr>
          <p:cNvSpPr>
            <a:spLocks noGrp="1"/>
          </p:cNvSpPr>
          <p:nvPr>
            <p:ph type="sldNum" sz="quarter" idx="12"/>
          </p:nvPr>
        </p:nvSpPr>
        <p:spPr/>
        <p:txBody>
          <a:bodyPr/>
          <a:lstStyle/>
          <a:p>
            <a:pPr>
              <a:defRPr/>
            </a:pPr>
            <a:fld id="{92C0268C-C029-4760-98E8-5BF4E76A023E}" type="slidenum">
              <a:rPr lang="en-US" smtClean="0"/>
              <a:pPr>
                <a:defRPr/>
              </a:pPr>
              <a:t>42</a:t>
            </a:fld>
            <a:endParaRPr lang="en-US"/>
          </a:p>
        </p:txBody>
      </p:sp>
    </p:spTree>
    <p:extLst>
      <p:ext uri="{BB962C8B-B14F-4D97-AF65-F5344CB8AC3E}">
        <p14:creationId xmlns:p14="http://schemas.microsoft.com/office/powerpoint/2010/main" val="915791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031111_034757+8_beijing_e031124">
            <a:hlinkClick r:id="rId2"/>
          </p:cNvPr>
          <p:cNvPicPr>
            <a:picLocks noChangeAspect="1" noChangeArrowheads="1"/>
          </p:cNvPicPr>
          <p:nvPr/>
        </p:nvPicPr>
        <p:blipFill>
          <a:blip r:embed="rId3">
            <a:lum bright="-6000" contrast="18000"/>
            <a:extLst>
              <a:ext uri="{28A0092B-C50C-407E-A947-70E740481C1C}">
                <a14:useLocalDpi xmlns:a14="http://schemas.microsoft.com/office/drawing/2010/main" val="0"/>
              </a:ext>
            </a:extLst>
          </a:blip>
          <a:srcRect l="7777" t="1466" r="16173"/>
          <a:stretch>
            <a:fillRect/>
          </a:stretch>
        </p:blipFill>
        <p:spPr bwMode="auto">
          <a:xfrm>
            <a:off x="0" y="762000"/>
            <a:ext cx="9144000"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707" name="Text Box 3"/>
          <p:cNvSpPr txBox="1">
            <a:spLocks noChangeArrowheads="1"/>
          </p:cNvSpPr>
          <p:nvPr/>
        </p:nvSpPr>
        <p:spPr bwMode="auto">
          <a:xfrm>
            <a:off x="2047353" y="380129"/>
            <a:ext cx="4249881" cy="590931"/>
          </a:xfrm>
          <a:prstGeom prst="rect">
            <a:avLst/>
          </a:prstGeom>
          <a:noFill/>
          <a:ln>
            <a:noFill/>
          </a:ln>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algn="ctr" fontAlgn="auto">
              <a:lnSpc>
                <a:spcPct val="90000"/>
              </a:lnSpc>
              <a:spcBef>
                <a:spcPct val="0"/>
              </a:spcBef>
              <a:spcAft>
                <a:spcPts val="0"/>
              </a:spcAft>
              <a:buNone/>
              <a:defRPr/>
            </a:pPr>
            <a:r>
              <a:rPr lang="en-US" altLang="es-ES" sz="3600" spc="-100" dirty="0">
                <a:solidFill>
                  <a:schemeClr val="tx2"/>
                </a:solidFill>
                <a:latin typeface="Arial"/>
                <a:ea typeface="+mj-ea"/>
                <a:cs typeface="+mj-cs"/>
              </a:rPr>
              <a:t>Object categorization</a:t>
            </a:r>
          </a:p>
        </p:txBody>
      </p:sp>
      <p:sp>
        <p:nvSpPr>
          <p:cNvPr id="74756" name="Text Box 4"/>
          <p:cNvSpPr txBox="1">
            <a:spLocks noChangeArrowheads="1"/>
          </p:cNvSpPr>
          <p:nvPr/>
        </p:nvSpPr>
        <p:spPr bwMode="auto">
          <a:xfrm>
            <a:off x="228600" y="1143000"/>
            <a:ext cx="1143000" cy="48736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a:solidFill>
                  <a:srgbClr val="FFFF00"/>
                </a:solidFill>
              </a:rPr>
              <a:t>sky</a:t>
            </a:r>
          </a:p>
        </p:txBody>
      </p:sp>
      <p:sp>
        <p:nvSpPr>
          <p:cNvPr id="74757" name="Text Box 5"/>
          <p:cNvSpPr txBox="1">
            <a:spLocks noChangeArrowheads="1"/>
          </p:cNvSpPr>
          <p:nvPr/>
        </p:nvSpPr>
        <p:spPr bwMode="auto">
          <a:xfrm>
            <a:off x="3581400" y="1828800"/>
            <a:ext cx="1828800" cy="48736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a:solidFill>
                  <a:srgbClr val="FFFF00"/>
                </a:solidFill>
              </a:rPr>
              <a:t>building</a:t>
            </a:r>
          </a:p>
        </p:txBody>
      </p:sp>
      <p:sp>
        <p:nvSpPr>
          <p:cNvPr id="74758" name="Text Box 6"/>
          <p:cNvSpPr txBox="1">
            <a:spLocks noChangeArrowheads="1"/>
          </p:cNvSpPr>
          <p:nvPr/>
        </p:nvSpPr>
        <p:spPr bwMode="auto">
          <a:xfrm>
            <a:off x="0" y="2895600"/>
            <a:ext cx="1143000" cy="48736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a:solidFill>
                  <a:srgbClr val="FFFF00"/>
                </a:solidFill>
              </a:rPr>
              <a:t>flag</a:t>
            </a:r>
          </a:p>
        </p:txBody>
      </p:sp>
      <p:sp>
        <p:nvSpPr>
          <p:cNvPr id="74759" name="Text Box 7"/>
          <p:cNvSpPr txBox="1">
            <a:spLocks noChangeArrowheads="1"/>
          </p:cNvSpPr>
          <p:nvPr/>
        </p:nvSpPr>
        <p:spPr bwMode="auto">
          <a:xfrm>
            <a:off x="7924800" y="4419600"/>
            <a:ext cx="1143000" cy="48736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a:solidFill>
                  <a:srgbClr val="FFFF00"/>
                </a:solidFill>
              </a:rPr>
              <a:t>wall</a:t>
            </a:r>
          </a:p>
        </p:txBody>
      </p:sp>
      <p:sp>
        <p:nvSpPr>
          <p:cNvPr id="74760" name="Text Box 8"/>
          <p:cNvSpPr txBox="1">
            <a:spLocks noChangeArrowheads="1"/>
          </p:cNvSpPr>
          <p:nvPr/>
        </p:nvSpPr>
        <p:spPr bwMode="auto">
          <a:xfrm>
            <a:off x="228600" y="4191000"/>
            <a:ext cx="1447800" cy="48736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a:solidFill>
                  <a:srgbClr val="FFFF00"/>
                </a:solidFill>
              </a:rPr>
              <a:t>banner</a:t>
            </a:r>
          </a:p>
        </p:txBody>
      </p:sp>
      <p:sp>
        <p:nvSpPr>
          <p:cNvPr id="74761" name="Text Box 9"/>
          <p:cNvSpPr txBox="1">
            <a:spLocks noChangeArrowheads="1"/>
          </p:cNvSpPr>
          <p:nvPr/>
        </p:nvSpPr>
        <p:spPr bwMode="auto">
          <a:xfrm>
            <a:off x="1295400" y="5181600"/>
            <a:ext cx="990600" cy="48736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a:solidFill>
                  <a:srgbClr val="FFFF00"/>
                </a:solidFill>
              </a:rPr>
              <a:t>bus</a:t>
            </a:r>
          </a:p>
        </p:txBody>
      </p:sp>
      <p:sp>
        <p:nvSpPr>
          <p:cNvPr id="74762" name="Text Box 10"/>
          <p:cNvSpPr txBox="1">
            <a:spLocks noChangeArrowheads="1"/>
          </p:cNvSpPr>
          <p:nvPr/>
        </p:nvSpPr>
        <p:spPr bwMode="auto">
          <a:xfrm>
            <a:off x="4495800" y="6324600"/>
            <a:ext cx="1066800" cy="48736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a:solidFill>
                  <a:srgbClr val="FFFF00"/>
                </a:solidFill>
              </a:rPr>
              <a:t>cars</a:t>
            </a:r>
          </a:p>
        </p:txBody>
      </p:sp>
      <p:sp>
        <p:nvSpPr>
          <p:cNvPr id="74763" name="Text Box 11"/>
          <p:cNvSpPr txBox="1">
            <a:spLocks noChangeArrowheads="1"/>
          </p:cNvSpPr>
          <p:nvPr/>
        </p:nvSpPr>
        <p:spPr bwMode="auto">
          <a:xfrm>
            <a:off x="7467600" y="5181600"/>
            <a:ext cx="990600" cy="48736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a:solidFill>
                  <a:srgbClr val="FFFF00"/>
                </a:solidFill>
              </a:rPr>
              <a:t>bus</a:t>
            </a:r>
          </a:p>
        </p:txBody>
      </p:sp>
      <p:sp>
        <p:nvSpPr>
          <p:cNvPr id="74764" name="Text Box 12"/>
          <p:cNvSpPr txBox="1">
            <a:spLocks noChangeArrowheads="1"/>
          </p:cNvSpPr>
          <p:nvPr/>
        </p:nvSpPr>
        <p:spPr bwMode="auto">
          <a:xfrm>
            <a:off x="3200400" y="3886200"/>
            <a:ext cx="1143000" cy="48736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a:solidFill>
                  <a:srgbClr val="FFFF00"/>
                </a:solidFill>
              </a:rPr>
              <a:t>face</a:t>
            </a:r>
          </a:p>
        </p:txBody>
      </p:sp>
      <p:sp>
        <p:nvSpPr>
          <p:cNvPr id="74765" name="Text Box 13"/>
          <p:cNvSpPr txBox="1">
            <a:spLocks noChangeArrowheads="1"/>
          </p:cNvSpPr>
          <p:nvPr/>
        </p:nvSpPr>
        <p:spPr bwMode="auto">
          <a:xfrm>
            <a:off x="5105400" y="4800600"/>
            <a:ext cx="2133600" cy="48736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a:solidFill>
                  <a:srgbClr val="FFFF00"/>
                </a:solidFill>
              </a:rPr>
              <a:t>street lamp</a:t>
            </a:r>
          </a:p>
        </p:txBody>
      </p:sp>
      <p:sp>
        <p:nvSpPr>
          <p:cNvPr id="74766" name="Text Box 14"/>
          <p:cNvSpPr txBox="1">
            <a:spLocks noChangeArrowheads="1"/>
          </p:cNvSpPr>
          <p:nvPr/>
        </p:nvSpPr>
        <p:spPr bwMode="auto">
          <a:xfrm>
            <a:off x="5029200" y="6477000"/>
            <a:ext cx="3787775" cy="37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2000">
                <a:solidFill>
                  <a:schemeClr val="bg1"/>
                </a:solidFill>
              </a:rPr>
              <a:t>slide by Fei Fei, Fergus &amp; Torralba </a:t>
            </a:r>
          </a:p>
        </p:txBody>
      </p:sp>
      <p:sp>
        <p:nvSpPr>
          <p:cNvPr id="2" name="Date Placeholder 1">
            <a:extLst>
              <a:ext uri="{FF2B5EF4-FFF2-40B4-BE49-F238E27FC236}">
                <a16:creationId xmlns:a16="http://schemas.microsoft.com/office/drawing/2014/main" id="{CF61AC08-25FE-1048-A518-24CA5EBE1F68}"/>
              </a:ext>
            </a:extLst>
          </p:cNvPr>
          <p:cNvSpPr>
            <a:spLocks noGrp="1"/>
          </p:cNvSpPr>
          <p:nvPr>
            <p:ph type="dt" sz="half" idx="10"/>
          </p:nvPr>
        </p:nvSpPr>
        <p:spPr/>
        <p:txBody>
          <a:bodyPr/>
          <a:lstStyle/>
          <a:p>
            <a:pPr>
              <a:defRPr/>
            </a:pPr>
            <a:fld id="{8B885843-0044-8441-BAFC-97AB3D73F8F9}" type="datetime10">
              <a:rPr lang="es-ES_tradnl" smtClean="0"/>
              <a:t>23:39</a:t>
            </a:fld>
            <a:endParaRPr lang="en-US" dirty="0"/>
          </a:p>
        </p:txBody>
      </p:sp>
      <p:sp>
        <p:nvSpPr>
          <p:cNvPr id="3" name="Slide Number Placeholder 2">
            <a:extLst>
              <a:ext uri="{FF2B5EF4-FFF2-40B4-BE49-F238E27FC236}">
                <a16:creationId xmlns:a16="http://schemas.microsoft.com/office/drawing/2014/main" id="{3050C3B6-EA6A-2C4D-82C3-8438D81DCDDB}"/>
              </a:ext>
            </a:extLst>
          </p:cNvPr>
          <p:cNvSpPr>
            <a:spLocks noGrp="1"/>
          </p:cNvSpPr>
          <p:nvPr>
            <p:ph type="sldNum" sz="quarter" idx="12"/>
          </p:nvPr>
        </p:nvSpPr>
        <p:spPr/>
        <p:txBody>
          <a:bodyPr/>
          <a:lstStyle/>
          <a:p>
            <a:pPr>
              <a:defRPr/>
            </a:pPr>
            <a:fld id="{92C0268C-C029-4760-98E8-5BF4E76A023E}" type="slidenum">
              <a:rPr lang="en-US" smtClean="0"/>
              <a:pPr>
                <a:defRPr/>
              </a:pPr>
              <a:t>43</a:t>
            </a:fld>
            <a:endParaRPr lang="en-US"/>
          </a:p>
        </p:txBody>
      </p:sp>
    </p:spTree>
    <p:extLst>
      <p:ext uri="{BB962C8B-B14F-4D97-AF65-F5344CB8AC3E}">
        <p14:creationId xmlns:p14="http://schemas.microsoft.com/office/powerpoint/2010/main" val="1828519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031111_034757+8_beijing_e031124">
            <a:hlinkClick r:id="rId2"/>
          </p:cNvPr>
          <p:cNvPicPr>
            <a:picLocks noChangeAspect="1" noChangeArrowheads="1"/>
          </p:cNvPicPr>
          <p:nvPr/>
        </p:nvPicPr>
        <p:blipFill>
          <a:blip r:embed="rId3">
            <a:lum bright="-6000" contrast="18000"/>
            <a:extLst>
              <a:ext uri="{28A0092B-C50C-407E-A947-70E740481C1C}">
                <a14:useLocalDpi xmlns:a14="http://schemas.microsoft.com/office/drawing/2010/main" val="0"/>
              </a:ext>
            </a:extLst>
          </a:blip>
          <a:srcRect l="7777" t="1466" r="16173"/>
          <a:stretch>
            <a:fillRect/>
          </a:stretch>
        </p:blipFill>
        <p:spPr bwMode="auto">
          <a:xfrm>
            <a:off x="0" y="762000"/>
            <a:ext cx="9144000"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3731" name="Text Box 3"/>
          <p:cNvSpPr txBox="1">
            <a:spLocks noChangeArrowheads="1"/>
          </p:cNvSpPr>
          <p:nvPr/>
        </p:nvSpPr>
        <p:spPr bwMode="auto">
          <a:xfrm>
            <a:off x="1777692" y="317500"/>
            <a:ext cx="6596678" cy="590931"/>
          </a:xfrm>
          <a:prstGeom prst="rect">
            <a:avLst/>
          </a:prstGeom>
          <a:noFill/>
          <a:ln>
            <a:noFill/>
          </a:ln>
        </p:spPr>
        <p:txBody>
          <a:bodyPr wrap="none">
            <a:spAutoFit/>
          </a:bodyPr>
          <a:lstStyle>
            <a:defPPr>
              <a:defRPr lang="en-US"/>
            </a:defPPr>
            <a:lvl1pPr algn="ctr" fontAlgn="auto">
              <a:lnSpc>
                <a:spcPct val="90000"/>
              </a:lnSpc>
              <a:spcAft>
                <a:spcPts val="0"/>
              </a:spcAft>
              <a:buNone/>
              <a:defRPr sz="3600" spc="-100">
                <a:solidFill>
                  <a:srgbClr val="0432FF"/>
                </a:solidFill>
                <a:latin typeface="Calibri" panose="020F0502020204030204" pitchFamily="34" charset="0"/>
                <a:ea typeface="+mj-ea"/>
                <a:cs typeface="Calibri"/>
              </a:defRPr>
            </a:lvl1pPr>
            <a:lvl2pPr marL="742950" indent="-285750">
              <a:spcBef>
                <a:spcPct val="20000"/>
              </a:spcBef>
              <a:buChar char="–"/>
              <a:defRPr sz="2800">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9pPr>
          </a:lstStyle>
          <a:p>
            <a:pPr>
              <a:spcBef>
                <a:spcPct val="0"/>
              </a:spcBef>
              <a:defRPr/>
            </a:pPr>
            <a:r>
              <a:rPr lang="en-US" altLang="es-ES" dirty="0">
                <a:solidFill>
                  <a:schemeClr val="tx2"/>
                </a:solidFill>
                <a:latin typeface="Arial"/>
                <a:cs typeface="+mj-cs"/>
              </a:rPr>
              <a:t>Scene and context categorization</a:t>
            </a:r>
          </a:p>
        </p:txBody>
      </p:sp>
      <p:sp>
        <p:nvSpPr>
          <p:cNvPr id="75780" name="Text Box 4"/>
          <p:cNvSpPr txBox="1">
            <a:spLocks noChangeArrowheads="1"/>
          </p:cNvSpPr>
          <p:nvPr/>
        </p:nvSpPr>
        <p:spPr bwMode="auto">
          <a:xfrm>
            <a:off x="228600" y="914400"/>
            <a:ext cx="2819400" cy="213201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80000"/>
              </a:lnSpc>
              <a:spcBef>
                <a:spcPct val="50000"/>
              </a:spcBef>
            </a:pPr>
            <a:r>
              <a:rPr lang="en-US" altLang="es-ES" sz="2800">
                <a:solidFill>
                  <a:srgbClr val="FFFF00"/>
                </a:solidFill>
              </a:rPr>
              <a:t> outdoor</a:t>
            </a:r>
          </a:p>
          <a:p>
            <a:pPr eaLnBrk="1" hangingPunct="1">
              <a:lnSpc>
                <a:spcPct val="80000"/>
              </a:lnSpc>
              <a:spcBef>
                <a:spcPct val="50000"/>
              </a:spcBef>
            </a:pPr>
            <a:r>
              <a:rPr lang="en-US" altLang="es-ES" sz="2800">
                <a:solidFill>
                  <a:srgbClr val="FFFF00"/>
                </a:solidFill>
              </a:rPr>
              <a:t> city</a:t>
            </a:r>
          </a:p>
          <a:p>
            <a:pPr eaLnBrk="1" hangingPunct="1">
              <a:lnSpc>
                <a:spcPct val="80000"/>
              </a:lnSpc>
              <a:spcBef>
                <a:spcPct val="50000"/>
              </a:spcBef>
            </a:pPr>
            <a:r>
              <a:rPr lang="en-US" altLang="es-ES" sz="2800">
                <a:solidFill>
                  <a:srgbClr val="FFFF00"/>
                </a:solidFill>
              </a:rPr>
              <a:t> traffic</a:t>
            </a:r>
          </a:p>
          <a:p>
            <a:pPr eaLnBrk="1" hangingPunct="1">
              <a:lnSpc>
                <a:spcPct val="80000"/>
              </a:lnSpc>
              <a:spcBef>
                <a:spcPct val="50000"/>
              </a:spcBef>
            </a:pPr>
            <a:r>
              <a:rPr lang="en-US" altLang="es-ES" sz="2800">
                <a:solidFill>
                  <a:srgbClr val="FFFF00"/>
                </a:solidFill>
              </a:rPr>
              <a:t> …</a:t>
            </a:r>
          </a:p>
        </p:txBody>
      </p:sp>
      <p:sp>
        <p:nvSpPr>
          <p:cNvPr id="75781" name="Text Box 5"/>
          <p:cNvSpPr txBox="1">
            <a:spLocks noChangeArrowheads="1"/>
          </p:cNvSpPr>
          <p:nvPr/>
        </p:nvSpPr>
        <p:spPr bwMode="auto">
          <a:xfrm>
            <a:off x="5029200" y="6477000"/>
            <a:ext cx="3787775" cy="37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2000">
                <a:solidFill>
                  <a:schemeClr val="bg1"/>
                </a:solidFill>
              </a:rPr>
              <a:t>slide by Fei Fei, Fergus &amp; Torralba </a:t>
            </a:r>
          </a:p>
        </p:txBody>
      </p:sp>
      <p:sp>
        <p:nvSpPr>
          <p:cNvPr id="2" name="Date Placeholder 1">
            <a:extLst>
              <a:ext uri="{FF2B5EF4-FFF2-40B4-BE49-F238E27FC236}">
                <a16:creationId xmlns:a16="http://schemas.microsoft.com/office/drawing/2014/main" id="{533D1C96-22C9-804E-9118-8BD65C9AF605}"/>
              </a:ext>
            </a:extLst>
          </p:cNvPr>
          <p:cNvSpPr>
            <a:spLocks noGrp="1"/>
          </p:cNvSpPr>
          <p:nvPr>
            <p:ph type="dt" sz="half" idx="10"/>
          </p:nvPr>
        </p:nvSpPr>
        <p:spPr/>
        <p:txBody>
          <a:bodyPr/>
          <a:lstStyle/>
          <a:p>
            <a:pPr>
              <a:defRPr/>
            </a:pPr>
            <a:fld id="{28940EEB-E18C-2C4B-9079-1A473FE407A0}" type="datetime10">
              <a:rPr lang="es-ES_tradnl" smtClean="0"/>
              <a:t>23:39</a:t>
            </a:fld>
            <a:endParaRPr lang="en-US" dirty="0"/>
          </a:p>
        </p:txBody>
      </p:sp>
      <p:sp>
        <p:nvSpPr>
          <p:cNvPr id="3" name="Slide Number Placeholder 2">
            <a:extLst>
              <a:ext uri="{FF2B5EF4-FFF2-40B4-BE49-F238E27FC236}">
                <a16:creationId xmlns:a16="http://schemas.microsoft.com/office/drawing/2014/main" id="{27C640B3-D740-7F4B-8998-CCC5F21921A6}"/>
              </a:ext>
            </a:extLst>
          </p:cNvPr>
          <p:cNvSpPr>
            <a:spLocks noGrp="1"/>
          </p:cNvSpPr>
          <p:nvPr>
            <p:ph type="sldNum" sz="quarter" idx="12"/>
          </p:nvPr>
        </p:nvSpPr>
        <p:spPr/>
        <p:txBody>
          <a:bodyPr/>
          <a:lstStyle/>
          <a:p>
            <a:pPr>
              <a:defRPr/>
            </a:pPr>
            <a:fld id="{92C0268C-C029-4760-98E8-5BF4E76A023E}" type="slidenum">
              <a:rPr lang="en-US" smtClean="0"/>
              <a:pPr>
                <a:defRPr/>
              </a:pPr>
              <a:t>44</a:t>
            </a:fld>
            <a:endParaRPr lang="en-US"/>
          </a:p>
        </p:txBody>
      </p:sp>
    </p:spTree>
    <p:extLst>
      <p:ext uri="{BB962C8B-B14F-4D97-AF65-F5344CB8AC3E}">
        <p14:creationId xmlns:p14="http://schemas.microsoft.com/office/powerpoint/2010/main" val="1687078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031111_034757+8_beijing_e031124">
            <a:hlinkClick r:id="rId2"/>
          </p:cNvPr>
          <p:cNvPicPr>
            <a:picLocks noChangeAspect="1" noChangeArrowheads="1"/>
          </p:cNvPicPr>
          <p:nvPr/>
        </p:nvPicPr>
        <p:blipFill>
          <a:blip r:embed="rId3">
            <a:lum bright="-6000" contrast="18000"/>
            <a:extLst>
              <a:ext uri="{28A0092B-C50C-407E-A947-70E740481C1C}">
                <a14:useLocalDpi xmlns:a14="http://schemas.microsoft.com/office/drawing/2010/main" val="0"/>
              </a:ext>
            </a:extLst>
          </a:blip>
          <a:srcRect l="7777" t="1466" r="16173"/>
          <a:stretch>
            <a:fillRect/>
          </a:stretch>
        </p:blipFill>
        <p:spPr bwMode="auto">
          <a:xfrm>
            <a:off x="0" y="762000"/>
            <a:ext cx="9144000"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4755" name="Text Box 3"/>
          <p:cNvSpPr txBox="1">
            <a:spLocks noChangeArrowheads="1"/>
          </p:cNvSpPr>
          <p:nvPr/>
        </p:nvSpPr>
        <p:spPr bwMode="auto">
          <a:xfrm>
            <a:off x="1769643" y="260350"/>
            <a:ext cx="6455614" cy="590931"/>
          </a:xfrm>
          <a:prstGeom prst="rect">
            <a:avLst/>
          </a:prstGeom>
          <a:noFill/>
          <a:ln>
            <a:noFill/>
          </a:ln>
        </p:spPr>
        <p:txBody>
          <a:bodyPr wrap="none">
            <a:spAutoFit/>
          </a:bodyPr>
          <a:lstStyle>
            <a:defPPr>
              <a:defRPr lang="en-US"/>
            </a:defPPr>
            <a:lvl1pPr algn="ctr" fontAlgn="auto">
              <a:lnSpc>
                <a:spcPct val="90000"/>
              </a:lnSpc>
              <a:spcAft>
                <a:spcPts val="0"/>
              </a:spcAft>
              <a:buNone/>
              <a:defRPr sz="3600" spc="-100">
                <a:solidFill>
                  <a:srgbClr val="0432FF"/>
                </a:solidFill>
                <a:latin typeface="Calibri" panose="020F0502020204030204" pitchFamily="34" charset="0"/>
                <a:ea typeface="+mj-ea"/>
                <a:cs typeface="Calibri"/>
              </a:defRPr>
            </a:lvl1pPr>
            <a:lvl2pPr marL="742950" indent="-285750">
              <a:spcBef>
                <a:spcPct val="20000"/>
              </a:spcBef>
              <a:buChar char="–"/>
              <a:defRPr sz="2800">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9pPr>
          </a:lstStyle>
          <a:p>
            <a:pPr>
              <a:spcBef>
                <a:spcPct val="0"/>
              </a:spcBef>
              <a:defRPr/>
            </a:pPr>
            <a:r>
              <a:rPr lang="en-US" altLang="es-ES" dirty="0">
                <a:solidFill>
                  <a:schemeClr val="tx2"/>
                </a:solidFill>
                <a:latin typeface="Arial"/>
                <a:cs typeface="+mj-cs"/>
              </a:rPr>
              <a:t>Rough 3D layout, depth ordering</a:t>
            </a:r>
          </a:p>
        </p:txBody>
      </p:sp>
      <p:sp>
        <p:nvSpPr>
          <p:cNvPr id="76804" name="Text Box 7"/>
          <p:cNvSpPr txBox="1">
            <a:spLocks noChangeArrowheads="1"/>
          </p:cNvSpPr>
          <p:nvPr/>
        </p:nvSpPr>
        <p:spPr bwMode="auto">
          <a:xfrm>
            <a:off x="5029200" y="6477000"/>
            <a:ext cx="3787775" cy="37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2000">
                <a:solidFill>
                  <a:schemeClr val="bg1"/>
                </a:solidFill>
              </a:rPr>
              <a:t>slide by Fei Fei, Fergus &amp; Torralba </a:t>
            </a:r>
          </a:p>
        </p:txBody>
      </p:sp>
      <p:sp>
        <p:nvSpPr>
          <p:cNvPr id="2" name="Date Placeholder 1">
            <a:extLst>
              <a:ext uri="{FF2B5EF4-FFF2-40B4-BE49-F238E27FC236}">
                <a16:creationId xmlns:a16="http://schemas.microsoft.com/office/drawing/2014/main" id="{546956B4-665B-1945-96AD-356253C1ECE7}"/>
              </a:ext>
            </a:extLst>
          </p:cNvPr>
          <p:cNvSpPr>
            <a:spLocks noGrp="1"/>
          </p:cNvSpPr>
          <p:nvPr>
            <p:ph type="dt" sz="half" idx="10"/>
          </p:nvPr>
        </p:nvSpPr>
        <p:spPr/>
        <p:txBody>
          <a:bodyPr/>
          <a:lstStyle/>
          <a:p>
            <a:pPr>
              <a:defRPr/>
            </a:pPr>
            <a:fld id="{6D173950-95C4-5B4C-B2BA-683831C4F0E1}" type="datetime10">
              <a:rPr lang="es-ES_tradnl" smtClean="0"/>
              <a:t>23:39</a:t>
            </a:fld>
            <a:endParaRPr lang="en-US" dirty="0"/>
          </a:p>
        </p:txBody>
      </p:sp>
      <p:sp>
        <p:nvSpPr>
          <p:cNvPr id="3" name="Slide Number Placeholder 2">
            <a:extLst>
              <a:ext uri="{FF2B5EF4-FFF2-40B4-BE49-F238E27FC236}">
                <a16:creationId xmlns:a16="http://schemas.microsoft.com/office/drawing/2014/main" id="{6D97E729-93AF-C346-805C-FCA15B34EE16}"/>
              </a:ext>
            </a:extLst>
          </p:cNvPr>
          <p:cNvSpPr>
            <a:spLocks noGrp="1"/>
          </p:cNvSpPr>
          <p:nvPr>
            <p:ph type="sldNum" sz="quarter" idx="12"/>
          </p:nvPr>
        </p:nvSpPr>
        <p:spPr/>
        <p:txBody>
          <a:bodyPr/>
          <a:lstStyle/>
          <a:p>
            <a:pPr>
              <a:defRPr/>
            </a:pPr>
            <a:fld id="{92C0268C-C029-4760-98E8-5BF4E76A023E}" type="slidenum">
              <a:rPr lang="en-US" smtClean="0"/>
              <a:pPr>
                <a:defRPr/>
              </a:pPr>
              <a:t>45</a:t>
            </a:fld>
            <a:endParaRPr lang="en-US"/>
          </a:p>
        </p:txBody>
      </p:sp>
    </p:spTree>
    <p:extLst>
      <p:ext uri="{BB962C8B-B14F-4D97-AF65-F5344CB8AC3E}">
        <p14:creationId xmlns:p14="http://schemas.microsoft.com/office/powerpoint/2010/main" val="2309610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txBox="1">
            <a:spLocks noChangeArrowheads="1"/>
          </p:cNvSpPr>
          <p:nvPr/>
        </p:nvSpPr>
        <p:spPr bwMode="auto">
          <a:xfrm>
            <a:off x="611188" y="981075"/>
            <a:ext cx="8229600" cy="1143000"/>
          </a:xfrm>
          <a:prstGeom prst="rect">
            <a:avLst/>
          </a:prstGeom>
          <a:noFill/>
          <a:ln>
            <a:noFill/>
          </a:ln>
        </p:spPr>
        <p:txBody>
          <a:bodyPr wrap="none">
            <a:spAutoFit/>
          </a:bodyPr>
          <a:lstStyle>
            <a:defPPr>
              <a:defRPr lang="en-US"/>
            </a:defPPr>
            <a:lvl1pPr algn="ctr" fontAlgn="auto">
              <a:lnSpc>
                <a:spcPct val="90000"/>
              </a:lnSpc>
              <a:spcAft>
                <a:spcPts val="0"/>
              </a:spcAft>
              <a:buNone/>
              <a:defRPr sz="3600" spc="-100">
                <a:solidFill>
                  <a:srgbClr val="0432FF"/>
                </a:solidFill>
                <a:latin typeface="Calibri" panose="020F0502020204030204" pitchFamily="34" charset="0"/>
                <a:ea typeface="+mj-ea"/>
                <a:cs typeface="Calibri"/>
              </a:defRPr>
            </a:lvl1pPr>
            <a:lvl2pPr marL="742950" indent="-285750">
              <a:spcBef>
                <a:spcPct val="20000"/>
              </a:spcBef>
              <a:buChar char="–"/>
              <a:defRPr sz="2800">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9pPr>
          </a:lstStyle>
          <a:p>
            <a:r>
              <a:rPr lang="en-US" altLang="es-ES" dirty="0"/>
              <a:t>Today:</a:t>
            </a:r>
          </a:p>
        </p:txBody>
      </p:sp>
      <p:sp>
        <p:nvSpPr>
          <p:cNvPr id="77827" name="CuadroTexto 2"/>
          <p:cNvSpPr txBox="1">
            <a:spLocks noChangeArrowheads="1"/>
          </p:cNvSpPr>
          <p:nvPr/>
        </p:nvSpPr>
        <p:spPr bwMode="auto">
          <a:xfrm>
            <a:off x="1042988" y="2349500"/>
            <a:ext cx="6503062" cy="28500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marL="514350" indent="-51435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buFontTx/>
              <a:buAutoNum type="arabicPeriod"/>
            </a:pPr>
            <a:r>
              <a:rPr lang="ca-ES" altLang="es-ES" sz="2800" dirty="0" err="1"/>
              <a:t>Subject</a:t>
            </a:r>
            <a:r>
              <a:rPr lang="ca-ES" altLang="es-ES" sz="2800" dirty="0"/>
              <a:t> </a:t>
            </a:r>
            <a:r>
              <a:rPr lang="ca-ES" altLang="es-ES" sz="2800" dirty="0" err="1"/>
              <a:t>organization</a:t>
            </a:r>
            <a:endParaRPr lang="ca-ES" altLang="es-ES" sz="2800" dirty="0"/>
          </a:p>
          <a:p>
            <a:pPr>
              <a:lnSpc>
                <a:spcPct val="90000"/>
              </a:lnSpc>
              <a:buFontTx/>
              <a:buAutoNum type="arabicPeriod"/>
            </a:pPr>
            <a:r>
              <a:rPr lang="ca-ES" altLang="es-ES" sz="2800" dirty="0" err="1"/>
              <a:t>What</a:t>
            </a:r>
            <a:r>
              <a:rPr lang="ca-ES" altLang="es-ES" sz="2800" dirty="0"/>
              <a:t> is </a:t>
            </a:r>
            <a:r>
              <a:rPr lang="ca-ES" altLang="es-ES" sz="2800" dirty="0" err="1"/>
              <a:t>Computational</a:t>
            </a:r>
            <a:r>
              <a:rPr lang="ca-ES" altLang="es-ES" sz="2800" dirty="0"/>
              <a:t> </a:t>
            </a:r>
            <a:r>
              <a:rPr lang="ca-ES" altLang="es-ES" sz="2800" dirty="0" err="1"/>
              <a:t>Vision</a:t>
            </a:r>
            <a:r>
              <a:rPr lang="ca-ES" altLang="es-ES" sz="2800" dirty="0"/>
              <a:t>?</a:t>
            </a:r>
          </a:p>
          <a:p>
            <a:pPr>
              <a:lnSpc>
                <a:spcPct val="90000"/>
              </a:lnSpc>
              <a:buFontTx/>
              <a:buAutoNum type="arabicPeriod"/>
            </a:pPr>
            <a:r>
              <a:rPr lang="ca-ES" altLang="es-ES" sz="2800" dirty="0"/>
              <a:t>A </a:t>
            </a:r>
            <a:r>
              <a:rPr lang="ca-ES" altLang="es-ES" sz="2800" dirty="0" err="1"/>
              <a:t>little</a:t>
            </a:r>
            <a:r>
              <a:rPr lang="ca-ES" altLang="es-ES" sz="2800" dirty="0"/>
              <a:t> bit of </a:t>
            </a:r>
            <a:r>
              <a:rPr lang="ca-ES" altLang="es-ES" sz="2800" dirty="0" err="1"/>
              <a:t>history</a:t>
            </a:r>
            <a:endParaRPr lang="ca-ES" altLang="es-ES" sz="2800" dirty="0"/>
          </a:p>
          <a:p>
            <a:pPr>
              <a:lnSpc>
                <a:spcPct val="90000"/>
              </a:lnSpc>
              <a:buFontTx/>
              <a:buAutoNum type="arabicPeriod"/>
            </a:pPr>
            <a:r>
              <a:rPr lang="ca-ES" altLang="es-ES" sz="2800" dirty="0" err="1"/>
              <a:t>Main</a:t>
            </a:r>
            <a:r>
              <a:rPr lang="ca-ES" altLang="es-ES" sz="2800" dirty="0"/>
              <a:t> </a:t>
            </a:r>
            <a:r>
              <a:rPr lang="ca-ES" altLang="es-ES" sz="2800" dirty="0" err="1"/>
              <a:t>problems</a:t>
            </a:r>
            <a:r>
              <a:rPr lang="ca-ES" altLang="es-ES" sz="2800" dirty="0"/>
              <a:t> of </a:t>
            </a:r>
            <a:r>
              <a:rPr lang="ca-ES" altLang="es-ES" sz="2800" dirty="0" err="1"/>
              <a:t>Computational</a:t>
            </a:r>
            <a:r>
              <a:rPr lang="ca-ES" altLang="es-ES" sz="2800" dirty="0"/>
              <a:t> </a:t>
            </a:r>
            <a:r>
              <a:rPr lang="ca-ES" altLang="es-ES" sz="2800" dirty="0" err="1"/>
              <a:t>Vision</a:t>
            </a:r>
            <a:endParaRPr lang="ca-ES" altLang="es-ES" sz="2800" dirty="0"/>
          </a:p>
          <a:p>
            <a:pPr>
              <a:lnSpc>
                <a:spcPct val="90000"/>
              </a:lnSpc>
              <a:buFontTx/>
              <a:buAutoNum type="arabicPeriod"/>
            </a:pPr>
            <a:r>
              <a:rPr lang="ca-ES" altLang="es-ES" sz="2800" dirty="0" err="1">
                <a:solidFill>
                  <a:srgbClr val="FF0000"/>
                </a:solidFill>
              </a:rPr>
              <a:t>Difficulties</a:t>
            </a:r>
            <a:r>
              <a:rPr lang="ca-ES" altLang="es-ES" sz="2800" dirty="0">
                <a:solidFill>
                  <a:srgbClr val="FF0000"/>
                </a:solidFill>
              </a:rPr>
              <a:t> of </a:t>
            </a:r>
            <a:r>
              <a:rPr lang="ca-ES" altLang="es-ES" sz="2800" dirty="0" err="1">
                <a:solidFill>
                  <a:srgbClr val="FF0000"/>
                </a:solidFill>
              </a:rPr>
              <a:t>the</a:t>
            </a:r>
            <a:r>
              <a:rPr lang="ca-ES" altLang="es-ES" sz="2800" dirty="0">
                <a:solidFill>
                  <a:srgbClr val="FF0000"/>
                </a:solidFill>
              </a:rPr>
              <a:t> </a:t>
            </a:r>
            <a:r>
              <a:rPr lang="ca-ES" altLang="es-ES" sz="2800" dirty="0" err="1">
                <a:solidFill>
                  <a:srgbClr val="FF0000"/>
                </a:solidFill>
              </a:rPr>
              <a:t>Computational</a:t>
            </a:r>
            <a:r>
              <a:rPr lang="ca-ES" altLang="es-ES" sz="2800" dirty="0">
                <a:solidFill>
                  <a:srgbClr val="FF0000"/>
                </a:solidFill>
              </a:rPr>
              <a:t> </a:t>
            </a:r>
            <a:r>
              <a:rPr lang="ca-ES" altLang="es-ES" sz="2800" dirty="0" err="1">
                <a:solidFill>
                  <a:srgbClr val="FF0000"/>
                </a:solidFill>
              </a:rPr>
              <a:t>Vision</a:t>
            </a:r>
            <a:endParaRPr lang="ca-ES" altLang="es-ES" sz="2800" dirty="0">
              <a:solidFill>
                <a:srgbClr val="FF0000"/>
              </a:solidFill>
            </a:endParaRPr>
          </a:p>
          <a:p>
            <a:pPr>
              <a:lnSpc>
                <a:spcPct val="90000"/>
              </a:lnSpc>
              <a:buFontTx/>
              <a:buAutoNum type="arabicPeriod"/>
            </a:pPr>
            <a:r>
              <a:rPr lang="ca-ES" altLang="es-ES" sz="2800" dirty="0"/>
              <a:t>Applications</a:t>
            </a:r>
          </a:p>
        </p:txBody>
      </p:sp>
      <p:sp>
        <p:nvSpPr>
          <p:cNvPr id="2" name="Date Placeholder 1">
            <a:extLst>
              <a:ext uri="{FF2B5EF4-FFF2-40B4-BE49-F238E27FC236}">
                <a16:creationId xmlns:a16="http://schemas.microsoft.com/office/drawing/2014/main" id="{3BA053C5-9214-3240-8BAC-6CE03683CF43}"/>
              </a:ext>
            </a:extLst>
          </p:cNvPr>
          <p:cNvSpPr>
            <a:spLocks noGrp="1"/>
          </p:cNvSpPr>
          <p:nvPr>
            <p:ph type="dt" sz="half" idx="10"/>
          </p:nvPr>
        </p:nvSpPr>
        <p:spPr/>
        <p:txBody>
          <a:bodyPr/>
          <a:lstStyle/>
          <a:p>
            <a:pPr>
              <a:defRPr/>
            </a:pPr>
            <a:fld id="{F3342626-96DA-CB41-8577-392241678E05}" type="datetime10">
              <a:rPr lang="es-ES_tradnl" smtClean="0"/>
              <a:t>23:39</a:t>
            </a:fld>
            <a:endParaRPr lang="en-US" dirty="0"/>
          </a:p>
        </p:txBody>
      </p:sp>
      <p:sp>
        <p:nvSpPr>
          <p:cNvPr id="3" name="Slide Number Placeholder 2">
            <a:extLst>
              <a:ext uri="{FF2B5EF4-FFF2-40B4-BE49-F238E27FC236}">
                <a16:creationId xmlns:a16="http://schemas.microsoft.com/office/drawing/2014/main" id="{8ABD4C9F-E843-D643-971A-F6C62E9B6120}"/>
              </a:ext>
            </a:extLst>
          </p:cNvPr>
          <p:cNvSpPr>
            <a:spLocks noGrp="1"/>
          </p:cNvSpPr>
          <p:nvPr>
            <p:ph type="sldNum" sz="quarter" idx="12"/>
          </p:nvPr>
        </p:nvSpPr>
        <p:spPr/>
        <p:txBody>
          <a:bodyPr/>
          <a:lstStyle/>
          <a:p>
            <a:pPr>
              <a:defRPr/>
            </a:pPr>
            <a:fld id="{92C0268C-C029-4760-98E8-5BF4E76A023E}" type="slidenum">
              <a:rPr lang="en-US" smtClean="0"/>
              <a:pPr>
                <a:defRPr/>
              </a:pPr>
              <a:t>46</a:t>
            </a:fld>
            <a:endParaRPr lang="en-US"/>
          </a:p>
        </p:txBody>
      </p:sp>
    </p:spTree>
    <p:extLst>
      <p:ext uri="{BB962C8B-B14F-4D97-AF65-F5344CB8AC3E}">
        <p14:creationId xmlns:p14="http://schemas.microsoft.com/office/powerpoint/2010/main" val="29206641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9780" name="Picture 4"/>
          <p:cNvPicPr>
            <a:picLocks noChangeAspect="1" noChangeArrowheads="1"/>
          </p:cNvPicPr>
          <p:nvPr/>
        </p:nvPicPr>
        <p:blipFill>
          <a:blip r:embed="rId3"/>
          <a:srcRect/>
          <a:stretch>
            <a:fillRect/>
          </a:stretch>
        </p:blipFill>
        <p:spPr bwMode="auto">
          <a:xfrm>
            <a:off x="2743200" y="1524000"/>
            <a:ext cx="1943100" cy="1295400"/>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7" name="Rectangle 2"/>
          <p:cNvSpPr>
            <a:spLocks noGrp="1" noChangeArrowheads="1"/>
          </p:cNvSpPr>
          <p:nvPr>
            <p:ph type="title"/>
          </p:nvPr>
        </p:nvSpPr>
        <p:spPr/>
        <p:txBody>
          <a:bodyPr/>
          <a:lstStyle/>
          <a:p>
            <a:pPr algn="ctr">
              <a:lnSpc>
                <a:spcPct val="90000"/>
              </a:lnSpc>
              <a:defRPr/>
            </a:pPr>
            <a:r>
              <a:rPr lang="ca-ES" altLang="es-ES" sz="3600" dirty="0" err="1"/>
              <a:t>Why</a:t>
            </a:r>
            <a:r>
              <a:rPr lang="ca-ES" altLang="es-ES" sz="3600" dirty="0"/>
              <a:t> is </a:t>
            </a:r>
            <a:r>
              <a:rPr lang="ca-ES" altLang="es-ES" sz="3600" dirty="0" err="1"/>
              <a:t>it</a:t>
            </a:r>
            <a:r>
              <a:rPr lang="ca-ES" altLang="es-ES" sz="3600" dirty="0"/>
              <a:t> </a:t>
            </a:r>
            <a:r>
              <a:rPr lang="ca-ES" altLang="es-ES" sz="3600" dirty="0" err="1"/>
              <a:t>hard</a:t>
            </a:r>
            <a:r>
              <a:rPr lang="ca-ES" altLang="es-ES" sz="3600" dirty="0"/>
              <a:t>?</a:t>
            </a:r>
          </a:p>
        </p:txBody>
      </p:sp>
      <p:pic>
        <p:nvPicPr>
          <p:cNvPr id="1099779" name="Picture 3"/>
          <p:cNvPicPr>
            <a:picLocks noChangeAspect="1" noChangeArrowheads="1"/>
          </p:cNvPicPr>
          <p:nvPr/>
        </p:nvPicPr>
        <p:blipFill>
          <a:blip r:embed="rId4"/>
          <a:srcRect/>
          <a:stretch>
            <a:fillRect/>
          </a:stretch>
        </p:blipFill>
        <p:spPr bwMode="auto">
          <a:xfrm>
            <a:off x="1371600" y="2286000"/>
            <a:ext cx="2286000" cy="1524000"/>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9778" name="Picture 2"/>
          <p:cNvPicPr>
            <a:picLocks noChangeAspect="1" noChangeArrowheads="1"/>
          </p:cNvPicPr>
          <p:nvPr/>
        </p:nvPicPr>
        <p:blipFill>
          <a:blip r:embed="rId5"/>
          <a:srcRect/>
          <a:stretch>
            <a:fillRect/>
          </a:stretch>
        </p:blipFill>
        <p:spPr bwMode="auto">
          <a:xfrm>
            <a:off x="533400" y="1447800"/>
            <a:ext cx="2044700" cy="1447800"/>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1192213" y="3821113"/>
            <a:ext cx="2671762"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r>
              <a:rPr lang="ca-ES" altLang="es-ES" sz="1800"/>
              <a:t>Variation of point of view</a:t>
            </a:r>
          </a:p>
        </p:txBody>
      </p:sp>
      <p:sp>
        <p:nvSpPr>
          <p:cNvPr id="13" name="TextBox 12"/>
          <p:cNvSpPr txBox="1">
            <a:spLocks noChangeArrowheads="1"/>
          </p:cNvSpPr>
          <p:nvPr/>
        </p:nvSpPr>
        <p:spPr bwMode="auto">
          <a:xfrm>
            <a:off x="1852613" y="6248400"/>
            <a:ext cx="141605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r>
              <a:rPr lang="ca-ES" altLang="es-ES" sz="1800"/>
              <a:t>IIlumination</a:t>
            </a:r>
          </a:p>
        </p:txBody>
      </p:sp>
      <p:grpSp>
        <p:nvGrpSpPr>
          <p:cNvPr id="2" name="Group 15"/>
          <p:cNvGrpSpPr>
            <a:grpSpLocks/>
          </p:cNvGrpSpPr>
          <p:nvPr/>
        </p:nvGrpSpPr>
        <p:grpSpPr bwMode="auto">
          <a:xfrm>
            <a:off x="5638800" y="1535113"/>
            <a:ext cx="2649538" cy="4495800"/>
            <a:chOff x="6553200" y="2667000"/>
            <a:chExt cx="1981200" cy="3360880"/>
          </a:xfrm>
        </p:grpSpPr>
        <p:pic>
          <p:nvPicPr>
            <p:cNvPr id="79886" name="Picture 2" descr="wallpaper01_1024x768"/>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30348" t="5618" r="28346" b="999"/>
            <a:stretch>
              <a:fillRect/>
            </a:stretch>
          </p:blipFill>
          <p:spPr bwMode="auto">
            <a:xfrm>
              <a:off x="6553200" y="2667000"/>
              <a:ext cx="1981200" cy="33608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p:cNvSpPr/>
            <p:nvPr/>
          </p:nvSpPr>
          <p:spPr>
            <a:xfrm>
              <a:off x="6610179" y="2667000"/>
              <a:ext cx="629141" cy="6859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spcBef>
                  <a:spcPct val="50000"/>
                </a:spcBef>
                <a:buFontTx/>
                <a:buChar char="•"/>
                <a:defRPr/>
              </a:pPr>
              <a:endParaRPr lang="en-US" dirty="0">
                <a:latin typeface="Calibri" panose="020F0502020204030204" pitchFamily="34" charset="0"/>
              </a:endParaRPr>
            </a:p>
          </p:txBody>
        </p:sp>
      </p:grpSp>
      <p:sp>
        <p:nvSpPr>
          <p:cNvPr id="17" name="TextBox 16"/>
          <p:cNvSpPr txBox="1">
            <a:spLocks noChangeArrowheads="1"/>
          </p:cNvSpPr>
          <p:nvPr/>
        </p:nvSpPr>
        <p:spPr bwMode="auto">
          <a:xfrm>
            <a:off x="6634163" y="6107113"/>
            <a:ext cx="773112"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r>
              <a:rPr lang="ca-ES" altLang="es-ES" sz="1800"/>
              <a:t>Scale</a:t>
            </a:r>
          </a:p>
        </p:txBody>
      </p:sp>
      <p:pic>
        <p:nvPicPr>
          <p:cNvPr id="1076225" name="Picture 1"/>
          <p:cNvPicPr>
            <a:picLocks noChangeAspect="1" noChangeArrowheads="1"/>
          </p:cNvPicPr>
          <p:nvPr/>
        </p:nvPicPr>
        <p:blipFill>
          <a:blip r:embed="rId7"/>
          <a:srcRect/>
          <a:stretch>
            <a:fillRect/>
          </a:stretch>
        </p:blipFill>
        <p:spPr bwMode="auto">
          <a:xfrm>
            <a:off x="457200" y="4343400"/>
            <a:ext cx="1968500" cy="1295400"/>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76226" name="Picture 2"/>
          <p:cNvPicPr>
            <a:picLocks noChangeAspect="1" noChangeArrowheads="1"/>
          </p:cNvPicPr>
          <p:nvPr/>
        </p:nvPicPr>
        <p:blipFill>
          <a:blip r:embed="rId8"/>
          <a:srcRect/>
          <a:stretch>
            <a:fillRect/>
          </a:stretch>
        </p:blipFill>
        <p:spPr bwMode="auto">
          <a:xfrm>
            <a:off x="1752600" y="4572000"/>
            <a:ext cx="1981200" cy="1303338"/>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76228" name="Picture 4"/>
          <p:cNvPicPr>
            <a:picLocks noChangeAspect="1" noChangeArrowheads="1"/>
          </p:cNvPicPr>
          <p:nvPr/>
        </p:nvPicPr>
        <p:blipFill>
          <a:blip r:embed="rId9"/>
          <a:srcRect/>
          <a:stretch>
            <a:fillRect/>
          </a:stretch>
        </p:blipFill>
        <p:spPr bwMode="auto">
          <a:xfrm>
            <a:off x="2895600" y="4800600"/>
            <a:ext cx="1981200" cy="1303338"/>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85" name="Marcador de fecha 2"/>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1286A55C-2A22-614E-9C56-03FBC0B5D91C}" type="datetime10">
              <a:rPr lang="es-ES_tradnl" altLang="es-ES" sz="1400" smtClean="0"/>
              <a:t>23:39</a:t>
            </a:fld>
            <a:endParaRPr lang="en-GB" altLang="es-ES" sz="1400"/>
          </a:p>
        </p:txBody>
      </p:sp>
      <p:sp>
        <p:nvSpPr>
          <p:cNvPr id="3" name="Slide Number Placeholder 2">
            <a:extLst>
              <a:ext uri="{FF2B5EF4-FFF2-40B4-BE49-F238E27FC236}">
                <a16:creationId xmlns:a16="http://schemas.microsoft.com/office/drawing/2014/main" id="{2899FBBA-9324-EE45-A063-BB5A2F151FBD}"/>
              </a:ext>
            </a:extLst>
          </p:cNvPr>
          <p:cNvSpPr>
            <a:spLocks noGrp="1"/>
          </p:cNvSpPr>
          <p:nvPr>
            <p:ph type="sldNum" sz="quarter" idx="12"/>
          </p:nvPr>
        </p:nvSpPr>
        <p:spPr/>
        <p:txBody>
          <a:bodyPr/>
          <a:lstStyle/>
          <a:p>
            <a:pPr>
              <a:defRPr/>
            </a:pPr>
            <a:fld id="{92C0268C-C029-4760-98E8-5BF4E76A023E}" type="slidenum">
              <a:rPr lang="en-US" smtClean="0"/>
              <a:pPr>
                <a:defRPr/>
              </a:pPr>
              <a:t>47</a:t>
            </a:fld>
            <a:endParaRPr lang="en-US"/>
          </a:p>
        </p:txBody>
      </p:sp>
    </p:spTree>
    <p:extLst>
      <p:ext uri="{BB962C8B-B14F-4D97-AF65-F5344CB8AC3E}">
        <p14:creationId xmlns:p14="http://schemas.microsoft.com/office/powerpoint/2010/main" val="159067113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99780"/>
                                        </p:tgtEl>
                                        <p:attrNameLst>
                                          <p:attrName>style.visibility</p:attrName>
                                        </p:attrNameLst>
                                      </p:cBhvr>
                                      <p:to>
                                        <p:strVal val="visible"/>
                                      </p:to>
                                    </p:set>
                                    <p:animEffect transition="in" filter="fade">
                                      <p:cBhvr>
                                        <p:cTn id="7" dur="500"/>
                                        <p:tgtEl>
                                          <p:spTgt spid="1099780"/>
                                        </p:tgtEl>
                                      </p:cBhvr>
                                    </p:animEffect>
                                  </p:childTnLst>
                                </p:cTn>
                              </p:par>
                              <p:par>
                                <p:cTn id="8" presetID="10" presetClass="entr" presetSubtype="0" fill="hold" nodeType="withEffect">
                                  <p:stCondLst>
                                    <p:cond delay="0"/>
                                  </p:stCondLst>
                                  <p:childTnLst>
                                    <p:set>
                                      <p:cBhvr>
                                        <p:cTn id="9" dur="1" fill="hold">
                                          <p:stCondLst>
                                            <p:cond delay="0"/>
                                          </p:stCondLst>
                                        </p:cTn>
                                        <p:tgtEl>
                                          <p:spTgt spid="1099779"/>
                                        </p:tgtEl>
                                        <p:attrNameLst>
                                          <p:attrName>style.visibility</p:attrName>
                                        </p:attrNameLst>
                                      </p:cBhvr>
                                      <p:to>
                                        <p:strVal val="visible"/>
                                      </p:to>
                                    </p:set>
                                    <p:animEffect transition="in" filter="fade">
                                      <p:cBhvr>
                                        <p:cTn id="10" dur="500"/>
                                        <p:tgtEl>
                                          <p:spTgt spid="1099779"/>
                                        </p:tgtEl>
                                      </p:cBhvr>
                                    </p:animEffect>
                                  </p:childTnLst>
                                </p:cTn>
                              </p:par>
                              <p:par>
                                <p:cTn id="11" presetID="10" presetClass="entr" presetSubtype="0" fill="hold" nodeType="withEffect">
                                  <p:stCondLst>
                                    <p:cond delay="0"/>
                                  </p:stCondLst>
                                  <p:childTnLst>
                                    <p:set>
                                      <p:cBhvr>
                                        <p:cTn id="12" dur="1" fill="hold">
                                          <p:stCondLst>
                                            <p:cond delay="0"/>
                                          </p:stCondLst>
                                        </p:cTn>
                                        <p:tgtEl>
                                          <p:spTgt spid="1099778"/>
                                        </p:tgtEl>
                                        <p:attrNameLst>
                                          <p:attrName>style.visibility</p:attrName>
                                        </p:attrNameLst>
                                      </p:cBhvr>
                                      <p:to>
                                        <p:strVal val="visible"/>
                                      </p:to>
                                    </p:set>
                                    <p:animEffect transition="in" filter="fade">
                                      <p:cBhvr>
                                        <p:cTn id="13" dur="500"/>
                                        <p:tgtEl>
                                          <p:spTgt spid="10997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076225"/>
                                        </p:tgtEl>
                                        <p:attrNameLst>
                                          <p:attrName>style.visibility</p:attrName>
                                        </p:attrNameLst>
                                      </p:cBhvr>
                                      <p:to>
                                        <p:strVal val="visible"/>
                                      </p:to>
                                    </p:set>
                                    <p:animEffect transition="in" filter="fade">
                                      <p:cBhvr>
                                        <p:cTn id="24" dur="500"/>
                                        <p:tgtEl>
                                          <p:spTgt spid="1076225"/>
                                        </p:tgtEl>
                                      </p:cBhvr>
                                    </p:animEffect>
                                  </p:childTnLst>
                                </p:cTn>
                              </p:par>
                              <p:par>
                                <p:cTn id="25" presetID="10" presetClass="entr" presetSubtype="0" fill="hold" nodeType="withEffect">
                                  <p:stCondLst>
                                    <p:cond delay="0"/>
                                  </p:stCondLst>
                                  <p:childTnLst>
                                    <p:set>
                                      <p:cBhvr>
                                        <p:cTn id="26" dur="1" fill="hold">
                                          <p:stCondLst>
                                            <p:cond delay="0"/>
                                          </p:stCondLst>
                                        </p:cTn>
                                        <p:tgtEl>
                                          <p:spTgt spid="1076226"/>
                                        </p:tgtEl>
                                        <p:attrNameLst>
                                          <p:attrName>style.visibility</p:attrName>
                                        </p:attrNameLst>
                                      </p:cBhvr>
                                      <p:to>
                                        <p:strVal val="visible"/>
                                      </p:to>
                                    </p:set>
                                    <p:animEffect transition="in" filter="fade">
                                      <p:cBhvr>
                                        <p:cTn id="27" dur="500"/>
                                        <p:tgtEl>
                                          <p:spTgt spid="1076226"/>
                                        </p:tgtEl>
                                      </p:cBhvr>
                                    </p:animEffect>
                                  </p:childTnLst>
                                </p:cTn>
                              </p:par>
                              <p:par>
                                <p:cTn id="28" presetID="10" presetClass="entr" presetSubtype="0" fill="hold" nodeType="withEffect">
                                  <p:stCondLst>
                                    <p:cond delay="0"/>
                                  </p:stCondLst>
                                  <p:childTnLst>
                                    <p:set>
                                      <p:cBhvr>
                                        <p:cTn id="29" dur="1" fill="hold">
                                          <p:stCondLst>
                                            <p:cond delay="0"/>
                                          </p:stCondLst>
                                        </p:cTn>
                                        <p:tgtEl>
                                          <p:spTgt spid="1076228"/>
                                        </p:tgtEl>
                                        <p:attrNameLst>
                                          <p:attrName>style.visibility</p:attrName>
                                        </p:attrNameLst>
                                      </p:cBhvr>
                                      <p:to>
                                        <p:strVal val="visible"/>
                                      </p:to>
                                    </p:set>
                                    <p:animEffect transition="in" filter="fade">
                                      <p:cBhvr>
                                        <p:cTn id="30" dur="500"/>
                                        <p:tgtEl>
                                          <p:spTgt spid="107622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2" name="Group 8"/>
          <p:cNvGrpSpPr>
            <a:grpSpLocks/>
          </p:cNvGrpSpPr>
          <p:nvPr/>
        </p:nvGrpSpPr>
        <p:grpSpPr bwMode="auto">
          <a:xfrm>
            <a:off x="457200" y="1295400"/>
            <a:ext cx="4038600" cy="2366963"/>
            <a:chOff x="304800" y="1600200"/>
            <a:chExt cx="4876800" cy="2857500"/>
          </a:xfrm>
        </p:grpSpPr>
        <p:pic>
          <p:nvPicPr>
            <p:cNvPr id="1100804" name="Picture 4"/>
            <p:cNvPicPr>
              <a:picLocks noChangeAspect="1" noChangeArrowheads="1"/>
            </p:cNvPicPr>
            <p:nvPr/>
          </p:nvPicPr>
          <p:blipFill>
            <a:blip r:embed="rId3"/>
            <a:srcRect/>
            <a:stretch>
              <a:fillRect/>
            </a:stretch>
          </p:blipFill>
          <p:spPr bwMode="auto">
            <a:xfrm>
              <a:off x="304800" y="1676860"/>
              <a:ext cx="2286959" cy="1466122"/>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00805" name="Picture 5"/>
            <p:cNvPicPr>
              <a:picLocks noChangeAspect="1" noChangeArrowheads="1"/>
            </p:cNvPicPr>
            <p:nvPr/>
          </p:nvPicPr>
          <p:blipFill>
            <a:blip r:embed="rId4"/>
            <a:srcRect/>
            <a:stretch>
              <a:fillRect/>
            </a:stretch>
          </p:blipFill>
          <p:spPr bwMode="auto">
            <a:xfrm>
              <a:off x="1677358" y="2742433"/>
              <a:ext cx="2285042" cy="1715267"/>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00806" name="Picture 6"/>
            <p:cNvPicPr>
              <a:picLocks noChangeAspect="1" noChangeArrowheads="1"/>
            </p:cNvPicPr>
            <p:nvPr/>
          </p:nvPicPr>
          <p:blipFill>
            <a:blip r:embed="rId5"/>
            <a:srcRect/>
            <a:stretch>
              <a:fillRect/>
            </a:stretch>
          </p:blipFill>
          <p:spPr bwMode="auto">
            <a:xfrm>
              <a:off x="2896558" y="1600200"/>
              <a:ext cx="2285042" cy="1715267"/>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1923" name="TextBox 10"/>
          <p:cNvSpPr txBox="1">
            <a:spLocks noChangeArrowheads="1"/>
          </p:cNvSpPr>
          <p:nvPr/>
        </p:nvSpPr>
        <p:spPr bwMode="auto">
          <a:xfrm>
            <a:off x="1471613" y="3716338"/>
            <a:ext cx="21209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r>
              <a:rPr lang="en-US" altLang="es-ES" sz="1800"/>
              <a:t>Intra-class variation</a:t>
            </a:r>
          </a:p>
        </p:txBody>
      </p:sp>
      <p:pic>
        <p:nvPicPr>
          <p:cNvPr id="1100807" name="Picture 7"/>
          <p:cNvPicPr>
            <a:picLocks noChangeAspect="1" noChangeArrowheads="1"/>
          </p:cNvPicPr>
          <p:nvPr/>
        </p:nvPicPr>
        <p:blipFill>
          <a:blip r:embed="rId6"/>
          <a:srcRect/>
          <a:stretch>
            <a:fillRect/>
          </a:stretch>
        </p:blipFill>
        <p:spPr bwMode="auto">
          <a:xfrm>
            <a:off x="1066800" y="4024313"/>
            <a:ext cx="2781300" cy="2225675"/>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p:cNvSpPr txBox="1">
            <a:spLocks noChangeArrowheads="1"/>
          </p:cNvSpPr>
          <p:nvPr/>
        </p:nvSpPr>
        <p:spPr bwMode="auto">
          <a:xfrm>
            <a:off x="1290638" y="6257925"/>
            <a:ext cx="2314575"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r>
              <a:rPr lang="en-US" altLang="es-ES" sz="1800"/>
              <a:t>Cluttered background</a:t>
            </a:r>
          </a:p>
        </p:txBody>
      </p:sp>
      <p:pic>
        <p:nvPicPr>
          <p:cNvPr id="14" name="Picture 6" descr="bird_head_motion_blur"/>
          <p:cNvPicPr>
            <a:picLocks noChangeAspect="1" noChangeArrowheads="1"/>
          </p:cNvPicPr>
          <p:nvPr/>
        </p:nvPicPr>
        <p:blipFill>
          <a:blip r:embed="rId7"/>
          <a:srcRect/>
          <a:stretch>
            <a:fillRect/>
          </a:stretch>
        </p:blipFill>
        <p:spPr bwMode="auto">
          <a:xfrm>
            <a:off x="5562600" y="1524000"/>
            <a:ext cx="2667000" cy="1741488"/>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Box 14"/>
          <p:cNvSpPr txBox="1">
            <a:spLocks noChangeArrowheads="1"/>
          </p:cNvSpPr>
          <p:nvPr/>
        </p:nvSpPr>
        <p:spPr bwMode="auto">
          <a:xfrm>
            <a:off x="5397500" y="3352800"/>
            <a:ext cx="3032125"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r>
              <a:rPr lang="en-US" altLang="es-ES" sz="1800"/>
              <a:t>Movement(Font: S. Lazebnik)</a:t>
            </a:r>
          </a:p>
        </p:txBody>
      </p:sp>
      <p:pic>
        <p:nvPicPr>
          <p:cNvPr id="1074177" name="Picture 1"/>
          <p:cNvPicPr>
            <a:picLocks noChangeAspect="1" noChangeArrowheads="1"/>
          </p:cNvPicPr>
          <p:nvPr/>
        </p:nvPicPr>
        <p:blipFill>
          <a:blip r:embed="rId8"/>
          <a:srcRect/>
          <a:stretch>
            <a:fillRect/>
          </a:stretch>
        </p:blipFill>
        <p:spPr bwMode="auto">
          <a:xfrm>
            <a:off x="5410200" y="4114800"/>
            <a:ext cx="2895600" cy="2171700"/>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p:cNvSpPr txBox="1">
            <a:spLocks noChangeArrowheads="1"/>
          </p:cNvSpPr>
          <p:nvPr/>
        </p:nvSpPr>
        <p:spPr bwMode="auto">
          <a:xfrm>
            <a:off x="6329363" y="6335713"/>
            <a:ext cx="1184275"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r>
              <a:rPr lang="en-US" altLang="es-ES" sz="1800"/>
              <a:t>Occlusion</a:t>
            </a:r>
          </a:p>
        </p:txBody>
      </p:sp>
      <p:sp>
        <p:nvSpPr>
          <p:cNvPr id="79882" name="Rectangle 2"/>
          <p:cNvSpPr>
            <a:spLocks noGrp="1" noChangeArrowheads="1"/>
          </p:cNvSpPr>
          <p:nvPr>
            <p:ph type="title"/>
          </p:nvPr>
        </p:nvSpPr>
        <p:spPr/>
        <p:txBody>
          <a:bodyPr/>
          <a:lstStyle/>
          <a:p>
            <a:pPr algn="ctr">
              <a:lnSpc>
                <a:spcPct val="90000"/>
              </a:lnSpc>
              <a:defRPr/>
            </a:pPr>
            <a:r>
              <a:rPr lang="ca-ES" altLang="es-ES" sz="3600" dirty="0" err="1"/>
              <a:t>Why</a:t>
            </a:r>
            <a:r>
              <a:rPr lang="ca-ES" altLang="es-ES" sz="3600" dirty="0"/>
              <a:t> is </a:t>
            </a:r>
            <a:r>
              <a:rPr lang="ca-ES" altLang="es-ES" sz="3600" dirty="0" err="1"/>
              <a:t>it</a:t>
            </a:r>
            <a:r>
              <a:rPr lang="ca-ES" altLang="es-ES" sz="3600" dirty="0"/>
              <a:t> </a:t>
            </a:r>
            <a:r>
              <a:rPr lang="ca-ES" altLang="es-ES" sz="3600" dirty="0" err="1"/>
              <a:t>hard</a:t>
            </a:r>
            <a:r>
              <a:rPr lang="ca-ES" altLang="es-ES" sz="3600" dirty="0"/>
              <a:t>?</a:t>
            </a:r>
          </a:p>
        </p:txBody>
      </p:sp>
      <p:sp>
        <p:nvSpPr>
          <p:cNvPr id="81931"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AF2CE38C-63D2-E041-812C-652B82BD4626}"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9136930B-CDB4-2540-8B00-0BCA725BFA74}"/>
              </a:ext>
            </a:extLst>
          </p:cNvPr>
          <p:cNvSpPr>
            <a:spLocks noGrp="1"/>
          </p:cNvSpPr>
          <p:nvPr>
            <p:ph type="sldNum" sz="quarter" idx="12"/>
          </p:nvPr>
        </p:nvSpPr>
        <p:spPr/>
        <p:txBody>
          <a:bodyPr/>
          <a:lstStyle/>
          <a:p>
            <a:pPr>
              <a:defRPr/>
            </a:pPr>
            <a:fld id="{92C0268C-C029-4760-98E8-5BF4E76A023E}" type="slidenum">
              <a:rPr lang="en-US" smtClean="0"/>
              <a:pPr>
                <a:defRPr/>
              </a:pPr>
              <a:t>48</a:t>
            </a:fld>
            <a:endParaRPr lang="en-US"/>
          </a:p>
        </p:txBody>
      </p:sp>
    </p:spTree>
    <p:extLst>
      <p:ext uri="{BB962C8B-B14F-4D97-AF65-F5344CB8AC3E}">
        <p14:creationId xmlns:p14="http://schemas.microsoft.com/office/powerpoint/2010/main" val="390484336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100807"/>
                                        </p:tgtEl>
                                        <p:attrNameLst>
                                          <p:attrName>style.visibility</p:attrName>
                                        </p:attrNameLst>
                                      </p:cBhvr>
                                      <p:to>
                                        <p:strVal val="visible"/>
                                      </p:to>
                                    </p:set>
                                    <p:animEffect transition="in" filter="fade">
                                      <p:cBhvr>
                                        <p:cTn id="15" dur="500"/>
                                        <p:tgtEl>
                                          <p:spTgt spid="110080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1074177"/>
                                        </p:tgtEl>
                                        <p:attrNameLst>
                                          <p:attrName>style.visibility</p:attrName>
                                        </p:attrNameLst>
                                      </p:cBhvr>
                                      <p:to>
                                        <p:strVal val="visible"/>
                                      </p:to>
                                    </p:set>
                                    <p:animEffect transition="in" filter="fade">
                                      <p:cBhvr>
                                        <p:cTn id="23" dur="500"/>
                                        <p:tgtEl>
                                          <p:spTgt spid="107417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70" name="Group 19"/>
          <p:cNvGrpSpPr>
            <a:grpSpLocks/>
          </p:cNvGrpSpPr>
          <p:nvPr/>
        </p:nvGrpSpPr>
        <p:grpSpPr bwMode="auto">
          <a:xfrm>
            <a:off x="533400" y="762000"/>
            <a:ext cx="5715000" cy="5715000"/>
            <a:chOff x="1776" y="480"/>
            <a:chExt cx="3600" cy="3600"/>
          </a:xfrm>
        </p:grpSpPr>
        <p:graphicFrame>
          <p:nvGraphicFramePr>
            <p:cNvPr id="83985" name="Object 3"/>
            <p:cNvGraphicFramePr>
              <a:graphicFrameLocks noChangeAspect="1"/>
            </p:cNvGraphicFramePr>
            <p:nvPr/>
          </p:nvGraphicFramePr>
          <p:xfrm>
            <a:off x="1776" y="2352"/>
            <a:ext cx="1728" cy="1728"/>
          </p:xfrm>
          <a:graphic>
            <a:graphicData uri="http://schemas.openxmlformats.org/presentationml/2006/ole">
              <mc:AlternateContent xmlns:mc="http://schemas.openxmlformats.org/markup-compatibility/2006">
                <mc:Choice xmlns:v="urn:schemas-microsoft-com:vml" Requires="v">
                  <p:oleObj spid="_x0000_s590869" name="Image File" r:id="rId4" imgW="1752600" imgH="1752600" progId="">
                    <p:embed/>
                  </p:oleObj>
                </mc:Choice>
                <mc:Fallback>
                  <p:oleObj name="Image File" r:id="rId4" imgW="1752600" imgH="1752600" progId="">
                    <p:embed/>
                    <p:pic>
                      <p:nvPicPr>
                        <p:cNvPr id="8398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 y="2352"/>
                          <a:ext cx="1728" cy="17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3986" name="Object 4"/>
            <p:cNvGraphicFramePr>
              <a:graphicFrameLocks noChangeAspect="1"/>
            </p:cNvGraphicFramePr>
            <p:nvPr/>
          </p:nvGraphicFramePr>
          <p:xfrm>
            <a:off x="1776" y="480"/>
            <a:ext cx="1728" cy="1728"/>
          </p:xfrm>
          <a:graphic>
            <a:graphicData uri="http://schemas.openxmlformats.org/presentationml/2006/ole">
              <mc:AlternateContent xmlns:mc="http://schemas.openxmlformats.org/markup-compatibility/2006">
                <mc:Choice xmlns:v="urn:schemas-microsoft-com:vml" Requires="v">
                  <p:oleObj spid="_x0000_s590870" name="Image File" r:id="rId6" imgW="1752600" imgH="1752600" progId="">
                    <p:embed/>
                  </p:oleObj>
                </mc:Choice>
                <mc:Fallback>
                  <p:oleObj name="Image File" r:id="rId6" imgW="1752600" imgH="1752600" progId="">
                    <p:embed/>
                    <p:pic>
                      <p:nvPicPr>
                        <p:cNvPr id="8398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6" y="480"/>
                          <a:ext cx="1728" cy="17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3987" name="Object 5"/>
            <p:cNvGraphicFramePr>
              <a:graphicFrameLocks noChangeAspect="1"/>
            </p:cNvGraphicFramePr>
            <p:nvPr/>
          </p:nvGraphicFramePr>
          <p:xfrm>
            <a:off x="3648" y="2352"/>
            <a:ext cx="1728" cy="1728"/>
          </p:xfrm>
          <a:graphic>
            <a:graphicData uri="http://schemas.openxmlformats.org/presentationml/2006/ole">
              <mc:AlternateContent xmlns:mc="http://schemas.openxmlformats.org/markup-compatibility/2006">
                <mc:Choice xmlns:v="urn:schemas-microsoft-com:vml" Requires="v">
                  <p:oleObj spid="_x0000_s590871" name="Image" r:id="rId8" imgW="3250794" imgH="3250794" progId="">
                    <p:embed/>
                  </p:oleObj>
                </mc:Choice>
                <mc:Fallback>
                  <p:oleObj name="Image" r:id="rId8" imgW="3250794" imgH="3250794" progId="">
                    <p:embed/>
                    <p:pic>
                      <p:nvPicPr>
                        <p:cNvPr id="8398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8" y="2352"/>
                          <a:ext cx="1728" cy="17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3988" name="Object 6"/>
            <p:cNvGraphicFramePr>
              <a:graphicFrameLocks noChangeAspect="1"/>
            </p:cNvGraphicFramePr>
            <p:nvPr/>
          </p:nvGraphicFramePr>
          <p:xfrm>
            <a:off x="3648" y="480"/>
            <a:ext cx="1728" cy="1728"/>
          </p:xfrm>
          <a:graphic>
            <a:graphicData uri="http://schemas.openxmlformats.org/presentationml/2006/ole">
              <mc:AlternateContent xmlns:mc="http://schemas.openxmlformats.org/markup-compatibility/2006">
                <mc:Choice xmlns:v="urn:schemas-microsoft-com:vml" Requires="v">
                  <p:oleObj spid="_x0000_s590872" name="Image" r:id="rId10" imgW="3250794" imgH="3250794" progId="">
                    <p:embed/>
                  </p:oleObj>
                </mc:Choice>
                <mc:Fallback>
                  <p:oleObj name="Image" r:id="rId10" imgW="3250794" imgH="3250794" progId="">
                    <p:embed/>
                    <p:pic>
                      <p:nvPicPr>
                        <p:cNvPr id="83988"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8" y="480"/>
                          <a:ext cx="1728" cy="17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pSp>
      <p:grpSp>
        <p:nvGrpSpPr>
          <p:cNvPr id="3" name="Group 20"/>
          <p:cNvGrpSpPr>
            <a:grpSpLocks/>
          </p:cNvGrpSpPr>
          <p:nvPr/>
        </p:nvGrpSpPr>
        <p:grpSpPr bwMode="auto">
          <a:xfrm>
            <a:off x="685800" y="1219200"/>
            <a:ext cx="4495800" cy="5257800"/>
            <a:chOff x="1872" y="768"/>
            <a:chExt cx="2832" cy="3312"/>
          </a:xfrm>
        </p:grpSpPr>
        <p:sp>
          <p:nvSpPr>
            <p:cNvPr id="83977" name="Oval 7"/>
            <p:cNvSpPr>
              <a:spLocks noChangeArrowheads="1"/>
            </p:cNvSpPr>
            <p:nvPr/>
          </p:nvSpPr>
          <p:spPr bwMode="auto">
            <a:xfrm>
              <a:off x="2304" y="1824"/>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endParaRPr lang="en-US" altLang="es-ES" sz="2800"/>
            </a:p>
          </p:txBody>
        </p:sp>
        <p:sp>
          <p:nvSpPr>
            <p:cNvPr id="83978" name="Oval 8"/>
            <p:cNvSpPr>
              <a:spLocks noChangeArrowheads="1"/>
            </p:cNvSpPr>
            <p:nvPr/>
          </p:nvSpPr>
          <p:spPr bwMode="auto">
            <a:xfrm>
              <a:off x="2688" y="1632"/>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endParaRPr lang="en-US" altLang="es-ES" sz="2800"/>
            </a:p>
          </p:txBody>
        </p:sp>
        <p:sp>
          <p:nvSpPr>
            <p:cNvPr id="83979" name="Oval 9"/>
            <p:cNvSpPr>
              <a:spLocks noChangeArrowheads="1"/>
            </p:cNvSpPr>
            <p:nvPr/>
          </p:nvSpPr>
          <p:spPr bwMode="auto">
            <a:xfrm>
              <a:off x="3888" y="768"/>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endParaRPr lang="en-US" altLang="es-ES" sz="2800"/>
            </a:p>
          </p:txBody>
        </p:sp>
        <p:sp>
          <p:nvSpPr>
            <p:cNvPr id="83980" name="Oval 10"/>
            <p:cNvSpPr>
              <a:spLocks noChangeArrowheads="1"/>
            </p:cNvSpPr>
            <p:nvPr/>
          </p:nvSpPr>
          <p:spPr bwMode="auto">
            <a:xfrm>
              <a:off x="1872" y="3264"/>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endParaRPr lang="en-US" altLang="es-ES" sz="2800"/>
            </a:p>
          </p:txBody>
        </p:sp>
        <p:sp>
          <p:nvSpPr>
            <p:cNvPr id="83981" name="Oval 11"/>
            <p:cNvSpPr>
              <a:spLocks noChangeArrowheads="1"/>
            </p:cNvSpPr>
            <p:nvPr/>
          </p:nvSpPr>
          <p:spPr bwMode="auto">
            <a:xfrm>
              <a:off x="2640" y="3456"/>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endParaRPr lang="en-US" altLang="es-ES" sz="2800"/>
            </a:p>
          </p:txBody>
        </p:sp>
        <p:sp>
          <p:nvSpPr>
            <p:cNvPr id="83982" name="Oval 12"/>
            <p:cNvSpPr>
              <a:spLocks noChangeArrowheads="1"/>
            </p:cNvSpPr>
            <p:nvPr/>
          </p:nvSpPr>
          <p:spPr bwMode="auto">
            <a:xfrm>
              <a:off x="2736" y="2976"/>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endParaRPr lang="en-US" altLang="es-ES" sz="2800"/>
            </a:p>
          </p:txBody>
        </p:sp>
        <p:sp>
          <p:nvSpPr>
            <p:cNvPr id="83983" name="Oval 13"/>
            <p:cNvSpPr>
              <a:spLocks noChangeArrowheads="1"/>
            </p:cNvSpPr>
            <p:nvPr/>
          </p:nvSpPr>
          <p:spPr bwMode="auto">
            <a:xfrm>
              <a:off x="3792" y="3600"/>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endParaRPr lang="en-US" altLang="es-ES" sz="2800"/>
            </a:p>
          </p:txBody>
        </p:sp>
        <p:sp>
          <p:nvSpPr>
            <p:cNvPr id="83984" name="Oval 14"/>
            <p:cNvSpPr>
              <a:spLocks noChangeArrowheads="1"/>
            </p:cNvSpPr>
            <p:nvPr/>
          </p:nvSpPr>
          <p:spPr bwMode="auto">
            <a:xfrm>
              <a:off x="4224" y="3600"/>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endParaRPr lang="en-US" altLang="es-ES" sz="2800"/>
            </a:p>
          </p:txBody>
        </p:sp>
      </p:grpSp>
      <p:graphicFrame>
        <p:nvGraphicFramePr>
          <p:cNvPr id="745487" name="Object 15"/>
          <p:cNvGraphicFramePr>
            <a:graphicFrameLocks noChangeAspect="1"/>
          </p:cNvGraphicFramePr>
          <p:nvPr/>
        </p:nvGraphicFramePr>
        <p:xfrm>
          <a:off x="7239000" y="3200400"/>
          <a:ext cx="757238" cy="473075"/>
        </p:xfrm>
        <a:graphic>
          <a:graphicData uri="http://schemas.openxmlformats.org/presentationml/2006/ole">
            <mc:AlternateContent xmlns:mc="http://schemas.openxmlformats.org/markup-compatibility/2006">
              <mc:Choice xmlns:v="urn:schemas-microsoft-com:vml" Requires="v">
                <p:oleObj spid="_x0000_s590873" name="Image File" r:id="rId12" imgW="1752600" imgH="1752600" progId="">
                  <p:embed/>
                </p:oleObj>
              </mc:Choice>
              <mc:Fallback>
                <p:oleObj name="Image File" r:id="rId12" imgW="1752600" imgH="1752600" progId="">
                  <p:embed/>
                  <p:pic>
                    <p:nvPicPr>
                      <p:cNvPr id="745487" name="Object 15"/>
                      <p:cNvPicPr>
                        <a:picLocks noChangeAspect="1" noChangeArrowheads="1"/>
                      </p:cNvPicPr>
                      <p:nvPr/>
                    </p:nvPicPr>
                    <p:blipFill>
                      <a:blip r:embed="rId7">
                        <a:extLst>
                          <a:ext uri="{28A0092B-C50C-407E-A947-70E740481C1C}">
                            <a14:useLocalDpi xmlns:a14="http://schemas.microsoft.com/office/drawing/2010/main" val="0"/>
                          </a:ext>
                        </a:extLst>
                      </a:blip>
                      <a:srcRect l="31035" t="82759" r="41379"/>
                      <a:stretch>
                        <a:fillRect/>
                      </a:stretch>
                    </p:blipFill>
                    <p:spPr bwMode="auto">
                      <a:xfrm>
                        <a:off x="7239000" y="3200400"/>
                        <a:ext cx="757238" cy="473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83973" name="Text Box 18"/>
          <p:cNvSpPr txBox="1">
            <a:spLocks noChangeArrowheads="1"/>
          </p:cNvSpPr>
          <p:nvPr/>
        </p:nvSpPr>
        <p:spPr bwMode="auto">
          <a:xfrm>
            <a:off x="6253163" y="6575425"/>
            <a:ext cx="2633662"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slide credit: Fei-Fei, Fergus &amp; Torralba </a:t>
            </a:r>
          </a:p>
        </p:txBody>
      </p:sp>
      <p:sp>
        <p:nvSpPr>
          <p:cNvPr id="81926" name="Rectangle 2"/>
          <p:cNvSpPr>
            <a:spLocks noGrp="1" noChangeArrowheads="1"/>
          </p:cNvSpPr>
          <p:nvPr>
            <p:ph type="title"/>
          </p:nvPr>
        </p:nvSpPr>
        <p:spPr>
          <a:xfrm>
            <a:off x="215516" y="306448"/>
            <a:ext cx="8229600" cy="563563"/>
          </a:xfrm>
        </p:spPr>
        <p:txBody>
          <a:bodyPr>
            <a:normAutofit fontScale="90000"/>
          </a:bodyPr>
          <a:lstStyle/>
          <a:p>
            <a:pPr algn="ctr">
              <a:lnSpc>
                <a:spcPct val="90000"/>
              </a:lnSpc>
              <a:defRPr/>
            </a:pPr>
            <a:r>
              <a:rPr lang="ca-ES" altLang="es-ES" sz="3600" dirty="0" err="1"/>
              <a:t>Why</a:t>
            </a:r>
            <a:r>
              <a:rPr lang="ca-ES" altLang="es-ES" sz="3600" dirty="0"/>
              <a:t> is </a:t>
            </a:r>
            <a:r>
              <a:rPr lang="ca-ES" altLang="es-ES" sz="3600" dirty="0" err="1"/>
              <a:t>it</a:t>
            </a:r>
            <a:r>
              <a:rPr lang="ca-ES" altLang="es-ES" sz="3600" dirty="0"/>
              <a:t> </a:t>
            </a:r>
            <a:r>
              <a:rPr lang="ca-ES" altLang="es-ES" sz="3600" dirty="0" err="1"/>
              <a:t>hard</a:t>
            </a:r>
            <a:r>
              <a:rPr lang="ca-ES" altLang="es-ES" sz="3600" dirty="0"/>
              <a:t>?</a:t>
            </a:r>
          </a:p>
        </p:txBody>
      </p:sp>
      <p:sp>
        <p:nvSpPr>
          <p:cNvPr id="83975" name="CuadroTexto 1"/>
          <p:cNvSpPr txBox="1">
            <a:spLocks noChangeArrowheads="1"/>
          </p:cNvSpPr>
          <p:nvPr/>
        </p:nvSpPr>
        <p:spPr bwMode="auto">
          <a:xfrm>
            <a:off x="6804025" y="4508500"/>
            <a:ext cx="2016125" cy="868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ca-ES" altLang="es-ES" sz="2800"/>
              <a:t>Local ambiguity</a:t>
            </a:r>
          </a:p>
        </p:txBody>
      </p:sp>
      <p:sp>
        <p:nvSpPr>
          <p:cNvPr id="83976"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F24D0E7C-7824-C643-9C78-CC146B99BCC6}"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4F47E5C8-539C-0647-A803-571F10912437}"/>
              </a:ext>
            </a:extLst>
          </p:cNvPr>
          <p:cNvSpPr>
            <a:spLocks noGrp="1"/>
          </p:cNvSpPr>
          <p:nvPr>
            <p:ph type="sldNum" sz="quarter" idx="12"/>
          </p:nvPr>
        </p:nvSpPr>
        <p:spPr/>
        <p:txBody>
          <a:bodyPr/>
          <a:lstStyle/>
          <a:p>
            <a:pPr>
              <a:defRPr/>
            </a:pPr>
            <a:fld id="{92C0268C-C029-4760-98E8-5BF4E76A023E}" type="slidenum">
              <a:rPr lang="en-US" smtClean="0"/>
              <a:pPr>
                <a:defRPr/>
              </a:pPr>
              <a:t>49</a:t>
            </a:fld>
            <a:endParaRPr lang="en-US"/>
          </a:p>
        </p:txBody>
      </p:sp>
    </p:spTree>
    <p:extLst>
      <p:ext uri="{BB962C8B-B14F-4D97-AF65-F5344CB8AC3E}">
        <p14:creationId xmlns:p14="http://schemas.microsoft.com/office/powerpoint/2010/main" val="375264160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45487"/>
                                        </p:tgtEl>
                                        <p:attrNameLst>
                                          <p:attrName>style.visibility</p:attrName>
                                        </p:attrNameLst>
                                      </p:cBhvr>
                                      <p:to>
                                        <p:strVal val="visible"/>
                                      </p:to>
                                    </p:set>
                                    <p:animEffect transition="in" filter="fade">
                                      <p:cBhvr>
                                        <p:cTn id="12" dur="500"/>
                                        <p:tgtEl>
                                          <p:spTgt spid="745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6DDF-D8D5-BC44-834B-EE7E6CEA05CE}"/>
              </a:ext>
            </a:extLst>
          </p:cNvPr>
          <p:cNvSpPr>
            <a:spLocks noGrp="1"/>
          </p:cNvSpPr>
          <p:nvPr>
            <p:ph type="title"/>
          </p:nvPr>
        </p:nvSpPr>
        <p:spPr/>
        <p:txBody>
          <a:bodyPr/>
          <a:lstStyle/>
          <a:p>
            <a:r>
              <a:rPr lang="en-ES" dirty="0"/>
              <a:t>Requirements</a:t>
            </a:r>
          </a:p>
        </p:txBody>
      </p:sp>
      <p:sp>
        <p:nvSpPr>
          <p:cNvPr id="3" name="Content Placeholder 2">
            <a:extLst>
              <a:ext uri="{FF2B5EF4-FFF2-40B4-BE49-F238E27FC236}">
                <a16:creationId xmlns:a16="http://schemas.microsoft.com/office/drawing/2014/main" id="{B65E77CD-6811-A643-938C-A276247893CC}"/>
              </a:ext>
            </a:extLst>
          </p:cNvPr>
          <p:cNvSpPr>
            <a:spLocks noGrp="1"/>
          </p:cNvSpPr>
          <p:nvPr>
            <p:ph idx="1"/>
          </p:nvPr>
        </p:nvSpPr>
        <p:spPr/>
        <p:txBody>
          <a:bodyPr/>
          <a:lstStyle/>
          <a:p>
            <a:pPr marL="0" indent="0">
              <a:buNone/>
            </a:pPr>
            <a:endParaRPr lang="en-GB" dirty="0"/>
          </a:p>
          <a:p>
            <a:pPr marL="0" indent="0">
              <a:buNone/>
            </a:pPr>
            <a:r>
              <a:rPr lang="en-GB" dirty="0"/>
              <a:t>The requirements for the course are based on:</a:t>
            </a:r>
          </a:p>
          <a:p>
            <a:pPr marL="0" indent="0">
              <a:buNone/>
            </a:pPr>
            <a:r>
              <a:rPr lang="en-GB" dirty="0"/>
              <a:t>• linear algebra,</a:t>
            </a:r>
          </a:p>
          <a:p>
            <a:pPr marL="0" indent="0">
              <a:buNone/>
            </a:pPr>
            <a:r>
              <a:rPr lang="en-GB" dirty="0"/>
              <a:t>• vector calculus,</a:t>
            </a:r>
          </a:p>
          <a:p>
            <a:pPr marL="0" indent="0">
              <a:buNone/>
            </a:pPr>
            <a:r>
              <a:rPr lang="en-GB" dirty="0"/>
              <a:t>• statistics, and</a:t>
            </a:r>
          </a:p>
          <a:p>
            <a:pPr marL="0" indent="0">
              <a:buNone/>
            </a:pPr>
            <a:r>
              <a:rPr lang="en-GB" dirty="0"/>
              <a:t>• numerical analysis.</a:t>
            </a:r>
          </a:p>
          <a:p>
            <a:pPr marL="0" indent="0">
              <a:buNone/>
            </a:pPr>
            <a:endParaRPr lang="en-GB" dirty="0"/>
          </a:p>
          <a:p>
            <a:pPr marL="0" indent="0">
              <a:buNone/>
            </a:pPr>
            <a:r>
              <a:rPr lang="en-GB" dirty="0"/>
              <a:t>• Course does not assume prior imaging experience</a:t>
            </a:r>
          </a:p>
          <a:p>
            <a:pPr marL="0" indent="0">
              <a:buNone/>
            </a:pPr>
            <a:endParaRPr lang="en-ES" dirty="0"/>
          </a:p>
        </p:txBody>
      </p:sp>
      <p:sp>
        <p:nvSpPr>
          <p:cNvPr id="4" name="Date Placeholder 3">
            <a:extLst>
              <a:ext uri="{FF2B5EF4-FFF2-40B4-BE49-F238E27FC236}">
                <a16:creationId xmlns:a16="http://schemas.microsoft.com/office/drawing/2014/main" id="{88DDA68D-1DE9-894E-BCF4-30F30D5DB5EA}"/>
              </a:ext>
            </a:extLst>
          </p:cNvPr>
          <p:cNvSpPr>
            <a:spLocks noGrp="1"/>
          </p:cNvSpPr>
          <p:nvPr>
            <p:ph type="dt" sz="half" idx="10"/>
          </p:nvPr>
        </p:nvSpPr>
        <p:spPr/>
        <p:txBody>
          <a:bodyPr/>
          <a:lstStyle/>
          <a:p>
            <a:pPr algn="l" rtl="0" fontAlgn="base">
              <a:spcBef>
                <a:spcPct val="0"/>
              </a:spcBef>
              <a:spcAft>
                <a:spcPct val="0"/>
              </a:spcAft>
              <a:defRPr/>
            </a:pPr>
            <a:fld id="{16E4EB1A-7523-414A-BBC2-DAE851735DCC}" type="datetime10">
              <a:rPr lang="en-US" b="1" kern="1200" smtClean="0">
                <a:ea typeface="+mn-ea"/>
                <a:cs typeface="+mn-cs"/>
              </a:rPr>
              <a:t>23:38</a:t>
            </a:fld>
            <a:endParaRPr lang="en-US" b="1" kern="1200">
              <a:ea typeface="+mn-ea"/>
              <a:cs typeface="+mn-cs"/>
            </a:endParaRPr>
          </a:p>
        </p:txBody>
      </p:sp>
      <p:sp>
        <p:nvSpPr>
          <p:cNvPr id="5" name="Footer Placeholder 4">
            <a:extLst>
              <a:ext uri="{FF2B5EF4-FFF2-40B4-BE49-F238E27FC236}">
                <a16:creationId xmlns:a16="http://schemas.microsoft.com/office/drawing/2014/main" id="{DC832051-E486-1549-B4B3-E29F8CE6C48F}"/>
              </a:ext>
            </a:extLst>
          </p:cNvPr>
          <p:cNvSpPr>
            <a:spLocks noGrp="1"/>
          </p:cNvSpPr>
          <p:nvPr>
            <p:ph type="ftr" sz="quarter" idx="11"/>
          </p:nvPr>
        </p:nvSpPr>
        <p:spPr/>
        <p:txBody>
          <a:bodyPr/>
          <a:lstStyle/>
          <a:p>
            <a:pPr fontAlgn="base">
              <a:spcBef>
                <a:spcPct val="0"/>
              </a:spcBef>
              <a:spcAft>
                <a:spcPct val="0"/>
              </a:spcAft>
              <a:defRPr/>
            </a:pPr>
            <a:r>
              <a:rPr lang="en-US" b="1"/>
              <a:t>Artificial Vision</a:t>
            </a:r>
            <a:endParaRPr lang="en-US" b="1" dirty="0"/>
          </a:p>
        </p:txBody>
      </p:sp>
      <p:sp>
        <p:nvSpPr>
          <p:cNvPr id="6" name="Slide Number Placeholder 5">
            <a:extLst>
              <a:ext uri="{FF2B5EF4-FFF2-40B4-BE49-F238E27FC236}">
                <a16:creationId xmlns:a16="http://schemas.microsoft.com/office/drawing/2014/main" id="{BC8AA295-61A5-7E45-9C20-D278E6B6162B}"/>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5</a:t>
            </a:fld>
            <a:endParaRPr lang="en-US" b="1" kern="1200">
              <a:ea typeface="+mn-ea"/>
              <a:cs typeface="+mn-cs"/>
            </a:endParaRPr>
          </a:p>
        </p:txBody>
      </p:sp>
    </p:spTree>
    <p:extLst>
      <p:ext uri="{BB962C8B-B14F-4D97-AF65-F5344CB8AC3E}">
        <p14:creationId xmlns:p14="http://schemas.microsoft.com/office/powerpoint/2010/main" val="23240275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r="55646"/>
          <a:stretch>
            <a:fillRect/>
          </a:stretch>
        </p:blipFill>
        <p:spPr bwMode="auto">
          <a:xfrm>
            <a:off x="2268538" y="1196975"/>
            <a:ext cx="4391025" cy="453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1" name="Rectangle 4"/>
          <p:cNvSpPr>
            <a:spLocks noGrp="1" noChangeArrowheads="1"/>
          </p:cNvSpPr>
          <p:nvPr>
            <p:ph type="title"/>
          </p:nvPr>
        </p:nvSpPr>
        <p:spPr>
          <a:xfrm>
            <a:off x="457200" y="152400"/>
            <a:ext cx="8229600" cy="1143000"/>
          </a:xfrm>
        </p:spPr>
        <p:txBody>
          <a:bodyPr>
            <a:normAutofit/>
          </a:bodyPr>
          <a:lstStyle/>
          <a:p>
            <a:pPr algn="ctr">
              <a:lnSpc>
                <a:spcPct val="90000"/>
              </a:lnSpc>
              <a:defRPr/>
            </a:pPr>
            <a:r>
              <a:rPr lang="en-US" altLang="es-ES" sz="3200" dirty="0"/>
              <a:t>Some things know that you have eyes</a:t>
            </a:r>
          </a:p>
        </p:txBody>
      </p:sp>
      <p:sp>
        <p:nvSpPr>
          <p:cNvPr id="86020" name="Text Box 6"/>
          <p:cNvSpPr txBox="1">
            <a:spLocks noChangeArrowheads="1"/>
          </p:cNvSpPr>
          <p:nvPr/>
        </p:nvSpPr>
        <p:spPr bwMode="auto">
          <a:xfrm>
            <a:off x="381000" y="5805488"/>
            <a:ext cx="8763000" cy="31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spcBef>
                <a:spcPct val="50000"/>
              </a:spcBef>
            </a:pPr>
            <a:r>
              <a:rPr lang="en-US" altLang="es-ES" sz="1600"/>
              <a:t>Brady, M. J., &amp; Kersten, D. (2003). Bootstrapped learning of novel objects. J Vis, 3(6), 413-422 </a:t>
            </a:r>
          </a:p>
        </p:txBody>
      </p:sp>
      <p:sp>
        <p:nvSpPr>
          <p:cNvPr id="86021"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08D963E3-68FF-6641-B8AB-E8B51A25DF74}"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B3438E6C-7AED-844A-87C0-CC8FD641F156}"/>
              </a:ext>
            </a:extLst>
          </p:cNvPr>
          <p:cNvSpPr>
            <a:spLocks noGrp="1"/>
          </p:cNvSpPr>
          <p:nvPr>
            <p:ph type="sldNum" sz="quarter" idx="12"/>
          </p:nvPr>
        </p:nvSpPr>
        <p:spPr/>
        <p:txBody>
          <a:bodyPr/>
          <a:lstStyle/>
          <a:p>
            <a:pPr>
              <a:defRPr/>
            </a:pPr>
            <a:fld id="{92C0268C-C029-4760-98E8-5BF4E76A023E}" type="slidenum">
              <a:rPr lang="en-US" smtClean="0"/>
              <a:pPr>
                <a:defRPr/>
              </a:pPr>
              <a:t>50</a:t>
            </a:fld>
            <a:endParaRPr lang="en-US"/>
          </a:p>
        </p:txBody>
      </p:sp>
    </p:spTree>
    <p:extLst>
      <p:ext uri="{BB962C8B-B14F-4D97-AF65-F5344CB8AC3E}">
        <p14:creationId xmlns:p14="http://schemas.microsoft.com/office/powerpoint/2010/main" val="32350752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468313" y="476250"/>
            <a:ext cx="8229600" cy="1143000"/>
          </a:xfrm>
        </p:spPr>
        <p:txBody>
          <a:bodyPr>
            <a:normAutofit/>
          </a:bodyPr>
          <a:lstStyle/>
          <a:p>
            <a:pPr algn="ctr">
              <a:lnSpc>
                <a:spcPct val="90000"/>
              </a:lnSpc>
              <a:defRPr/>
            </a:pPr>
            <a:r>
              <a:rPr lang="en-US" altLang="es-ES" sz="3200" dirty="0"/>
              <a:t>Bottom-up data analysis</a:t>
            </a:r>
          </a:p>
        </p:txBody>
      </p:sp>
      <p:sp>
        <p:nvSpPr>
          <p:cNvPr id="88067" name="Rectangle 3"/>
          <p:cNvSpPr>
            <a:spLocks noGrp="1" noChangeArrowheads="1"/>
          </p:cNvSpPr>
          <p:nvPr>
            <p:ph idx="1"/>
          </p:nvPr>
        </p:nvSpPr>
        <p:spPr>
          <a:xfrm>
            <a:off x="179388" y="1484313"/>
            <a:ext cx="8839200" cy="5715000"/>
          </a:xfrm>
        </p:spPr>
        <p:txBody>
          <a:bodyPr/>
          <a:lstStyle/>
          <a:p>
            <a:pPr eaLnBrk="1" hangingPunct="1">
              <a:lnSpc>
                <a:spcPct val="90000"/>
              </a:lnSpc>
            </a:pPr>
            <a:r>
              <a:rPr lang="ca-ES" altLang="es-ES" sz="2800" dirty="0" err="1">
                <a:cs typeface="Calibri" panose="020F0502020204030204" pitchFamily="34" charset="0"/>
              </a:rPr>
              <a:t>The</a:t>
            </a:r>
            <a:r>
              <a:rPr lang="ca-ES" altLang="es-ES" sz="2800" dirty="0">
                <a:cs typeface="Calibri" panose="020F0502020204030204" pitchFamily="34" charset="0"/>
              </a:rPr>
              <a:t> </a:t>
            </a:r>
            <a:r>
              <a:rPr lang="ca-ES" altLang="es-ES" sz="2800" dirty="0" err="1">
                <a:cs typeface="Calibri" panose="020F0502020204030204" pitchFamily="34" charset="0"/>
              </a:rPr>
              <a:t>problem</a:t>
            </a:r>
            <a:r>
              <a:rPr lang="ca-ES" altLang="es-ES" sz="2800" dirty="0">
                <a:cs typeface="Calibri" panose="020F0502020204030204" pitchFamily="34" charset="0"/>
              </a:rPr>
              <a:t> is </a:t>
            </a:r>
            <a:r>
              <a:rPr lang="ca-ES" altLang="es-ES" sz="2800" dirty="0" err="1">
                <a:cs typeface="Calibri" panose="020F0502020204030204" pitchFamily="34" charset="0"/>
              </a:rPr>
              <a:t>the</a:t>
            </a:r>
            <a:r>
              <a:rPr lang="ca-ES" altLang="es-ES" sz="2800" dirty="0">
                <a:cs typeface="Calibri" panose="020F0502020204030204" pitchFamily="34" charset="0"/>
              </a:rPr>
              <a:t> </a:t>
            </a:r>
            <a:r>
              <a:rPr lang="ca-ES" altLang="es-ES" sz="2800" dirty="0" err="1">
                <a:cs typeface="Calibri" panose="020F0502020204030204" pitchFamily="34" charset="0"/>
              </a:rPr>
              <a:t>ambiguity</a:t>
            </a:r>
            <a:r>
              <a:rPr lang="ca-ES" altLang="es-ES" sz="2800" dirty="0">
                <a:cs typeface="Calibri" panose="020F0502020204030204" pitchFamily="34" charset="0"/>
              </a:rPr>
              <a:t> of </a:t>
            </a:r>
            <a:r>
              <a:rPr lang="ca-ES" altLang="es-ES" sz="2800" dirty="0" err="1">
                <a:cs typeface="Calibri" panose="020F0502020204030204" pitchFamily="34" charset="0"/>
              </a:rPr>
              <a:t>the</a:t>
            </a:r>
            <a:r>
              <a:rPr lang="ca-ES" altLang="es-ES" sz="2800" dirty="0">
                <a:cs typeface="Calibri" panose="020F0502020204030204" pitchFamily="34" charset="0"/>
              </a:rPr>
              <a:t> </a:t>
            </a:r>
            <a:r>
              <a:rPr lang="ca-ES" altLang="es-ES" sz="2800" dirty="0" err="1">
                <a:cs typeface="Calibri" panose="020F0502020204030204" pitchFamily="34" charset="0"/>
              </a:rPr>
              <a:t>implicit</a:t>
            </a:r>
            <a:r>
              <a:rPr lang="ca-ES" altLang="es-ES" sz="2800" dirty="0">
                <a:cs typeface="Calibri" panose="020F0502020204030204" pitchFamily="34" charset="0"/>
              </a:rPr>
              <a:t> </a:t>
            </a:r>
            <a:r>
              <a:rPr lang="ca-ES" altLang="es-ES" sz="2800" dirty="0" err="1">
                <a:cs typeface="Calibri" panose="020F0502020204030204" pitchFamily="34" charset="0"/>
              </a:rPr>
              <a:t>perception</a:t>
            </a:r>
            <a:endParaRPr lang="ca-ES" altLang="es-ES" sz="2800" dirty="0">
              <a:cs typeface="Calibri" panose="020F0502020204030204" pitchFamily="34" charset="0"/>
            </a:endParaRPr>
          </a:p>
          <a:p>
            <a:pPr lvl="1" eaLnBrk="1" hangingPunct="1">
              <a:lnSpc>
                <a:spcPct val="90000"/>
              </a:lnSpc>
            </a:pPr>
            <a:r>
              <a:rPr lang="ca-ES" altLang="es-ES" sz="2000" dirty="0" err="1">
                <a:cs typeface="Calibri" panose="020F0502020204030204" pitchFamily="34" charset="0"/>
              </a:rPr>
              <a:t>Many</a:t>
            </a:r>
            <a:r>
              <a:rPr lang="ca-ES" altLang="es-ES" sz="2000" dirty="0">
                <a:cs typeface="Calibri" panose="020F0502020204030204" pitchFamily="34" charset="0"/>
              </a:rPr>
              <a:t> 3D </a:t>
            </a:r>
            <a:r>
              <a:rPr lang="ca-ES" altLang="es-ES" sz="2000" dirty="0" err="1">
                <a:cs typeface="Calibri" panose="020F0502020204030204" pitchFamily="34" charset="0"/>
              </a:rPr>
              <a:t>scenes</a:t>
            </a:r>
            <a:r>
              <a:rPr lang="ca-ES" altLang="es-ES" sz="2000" dirty="0">
                <a:cs typeface="Calibri" panose="020F0502020204030204" pitchFamily="34" charset="0"/>
              </a:rPr>
              <a:t> can </a:t>
            </a:r>
            <a:r>
              <a:rPr lang="ca-ES" altLang="es-ES" sz="2000" dirty="0" err="1">
                <a:cs typeface="Calibri" panose="020F0502020204030204" pitchFamily="34" charset="0"/>
              </a:rPr>
              <a:t>give</a:t>
            </a:r>
            <a:r>
              <a:rPr lang="ca-ES" altLang="es-ES" sz="2000" dirty="0">
                <a:cs typeface="Calibri" panose="020F0502020204030204" pitchFamily="34" charset="0"/>
              </a:rPr>
              <a:t> </a:t>
            </a:r>
            <a:r>
              <a:rPr lang="ca-ES" altLang="es-ES" sz="2000" dirty="0" err="1">
                <a:cs typeface="Calibri" panose="020F0502020204030204" pitchFamily="34" charset="0"/>
              </a:rPr>
              <a:t>the</a:t>
            </a:r>
            <a:r>
              <a:rPr lang="ca-ES" altLang="es-ES" sz="2000" dirty="0">
                <a:cs typeface="Calibri" panose="020F0502020204030204" pitchFamily="34" charset="0"/>
              </a:rPr>
              <a:t> </a:t>
            </a:r>
            <a:r>
              <a:rPr lang="ca-ES" altLang="es-ES" sz="2000" dirty="0" err="1">
                <a:cs typeface="Calibri" panose="020F0502020204030204" pitchFamily="34" charset="0"/>
              </a:rPr>
              <a:t>same</a:t>
            </a:r>
            <a:r>
              <a:rPr lang="ca-ES" altLang="es-ES" sz="2000" dirty="0">
                <a:cs typeface="Calibri" panose="020F0502020204030204" pitchFamily="34" charset="0"/>
              </a:rPr>
              <a:t> 2D </a:t>
            </a:r>
            <a:r>
              <a:rPr lang="ca-ES" altLang="es-ES" sz="2000" dirty="0" err="1">
                <a:cs typeface="Calibri" panose="020F0502020204030204" pitchFamily="34" charset="0"/>
              </a:rPr>
              <a:t>scene</a:t>
            </a:r>
            <a:endParaRPr lang="ca-ES" altLang="es-ES" sz="1600" dirty="0">
              <a:cs typeface="Calibri" panose="020F0502020204030204" pitchFamily="34" charset="0"/>
            </a:endParaRPr>
          </a:p>
          <a:p>
            <a:pPr lvl="1" eaLnBrk="1" hangingPunct="1">
              <a:lnSpc>
                <a:spcPct val="90000"/>
              </a:lnSpc>
            </a:pPr>
            <a:endParaRPr lang="ca-ES" altLang="es-ES" sz="2400" dirty="0">
              <a:cs typeface="Calibri" panose="020F0502020204030204" pitchFamily="34" charset="0"/>
            </a:endParaRPr>
          </a:p>
          <a:p>
            <a:pPr lvl="1" eaLnBrk="1" hangingPunct="1">
              <a:lnSpc>
                <a:spcPct val="90000"/>
              </a:lnSpc>
            </a:pPr>
            <a:endParaRPr lang="ca-ES" altLang="es-ES" sz="2400" dirty="0">
              <a:cs typeface="Calibri" panose="020F0502020204030204" pitchFamily="34" charset="0"/>
            </a:endParaRPr>
          </a:p>
          <a:p>
            <a:pPr lvl="1" eaLnBrk="1" hangingPunct="1">
              <a:lnSpc>
                <a:spcPct val="90000"/>
              </a:lnSpc>
            </a:pPr>
            <a:endParaRPr lang="ca-ES" altLang="es-ES" sz="2400" dirty="0">
              <a:cs typeface="Calibri" panose="020F0502020204030204" pitchFamily="34" charset="0"/>
            </a:endParaRPr>
          </a:p>
          <a:p>
            <a:pPr lvl="1" eaLnBrk="1" hangingPunct="1">
              <a:lnSpc>
                <a:spcPct val="90000"/>
              </a:lnSpc>
            </a:pPr>
            <a:endParaRPr lang="ca-ES" altLang="es-ES" sz="2400" dirty="0">
              <a:cs typeface="Calibri" panose="020F0502020204030204" pitchFamily="34" charset="0"/>
            </a:endParaRPr>
          </a:p>
          <a:p>
            <a:pPr lvl="1" eaLnBrk="1" hangingPunct="1">
              <a:lnSpc>
                <a:spcPct val="90000"/>
              </a:lnSpc>
            </a:pPr>
            <a:endParaRPr lang="ca-ES" altLang="es-ES" sz="2400" dirty="0">
              <a:cs typeface="Calibri" panose="020F0502020204030204" pitchFamily="34" charset="0"/>
            </a:endParaRPr>
          </a:p>
          <a:p>
            <a:pPr lvl="1" eaLnBrk="1" hangingPunct="1">
              <a:lnSpc>
                <a:spcPct val="90000"/>
              </a:lnSpc>
            </a:pPr>
            <a:endParaRPr lang="ca-ES" altLang="es-ES" sz="2400" dirty="0">
              <a:cs typeface="Calibri" panose="020F0502020204030204" pitchFamily="34" charset="0"/>
            </a:endParaRPr>
          </a:p>
          <a:p>
            <a:pPr lvl="1" eaLnBrk="1" hangingPunct="1">
              <a:lnSpc>
                <a:spcPct val="90000"/>
              </a:lnSpc>
            </a:pPr>
            <a:endParaRPr lang="ca-ES" altLang="es-ES" sz="2400" dirty="0">
              <a:cs typeface="Calibri" panose="020F0502020204030204" pitchFamily="34" charset="0"/>
            </a:endParaRPr>
          </a:p>
          <a:p>
            <a:pPr lvl="1" eaLnBrk="1" hangingPunct="1">
              <a:lnSpc>
                <a:spcPct val="90000"/>
              </a:lnSpc>
            </a:pPr>
            <a:endParaRPr lang="ca-ES" altLang="es-ES" sz="2400" dirty="0">
              <a:cs typeface="Calibri" panose="020F0502020204030204" pitchFamily="34" charset="0"/>
            </a:endParaRPr>
          </a:p>
          <a:p>
            <a:pPr lvl="1" eaLnBrk="1" hangingPunct="1">
              <a:lnSpc>
                <a:spcPct val="90000"/>
              </a:lnSpc>
              <a:buFontTx/>
              <a:buNone/>
            </a:pPr>
            <a:r>
              <a:rPr lang="en-US" altLang="es-ES" sz="2400" dirty="0">
                <a:cs typeface="Calibri" panose="020F0502020204030204" pitchFamily="34" charset="0"/>
              </a:rPr>
              <a:t>We need information about the World in order to </a:t>
            </a:r>
            <a:r>
              <a:rPr lang="en-US" altLang="es-ES" sz="2400" dirty="0" err="1">
                <a:cs typeface="Calibri" panose="020F0502020204030204" pitchFamily="34" charset="0"/>
              </a:rPr>
              <a:t>unambiguate</a:t>
            </a:r>
            <a:r>
              <a:rPr lang="en-US" altLang="es-ES" sz="2400" dirty="0">
                <a:cs typeface="Calibri" panose="020F0502020204030204" pitchFamily="34" charset="0"/>
              </a:rPr>
              <a:t> the images. </a:t>
            </a:r>
          </a:p>
        </p:txBody>
      </p:sp>
      <p:sp>
        <p:nvSpPr>
          <p:cNvPr id="88068" name="Rectangle 8"/>
          <p:cNvSpPr>
            <a:spLocks noChangeArrowheads="1"/>
          </p:cNvSpPr>
          <p:nvPr/>
        </p:nvSpPr>
        <p:spPr bwMode="auto">
          <a:xfrm>
            <a:off x="6138863" y="6237288"/>
            <a:ext cx="2720975" cy="37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spAutoFit/>
          </a:bodyPr>
          <a:lstStyle>
            <a:lvl1pPr marL="457200" indent="-4572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buFontTx/>
              <a:buNone/>
            </a:pPr>
            <a:r>
              <a:rPr lang="en-US" altLang="es-ES" sz="2000"/>
              <a:t>Image source: F. Durand</a:t>
            </a:r>
          </a:p>
        </p:txBody>
      </p:sp>
      <p:pic>
        <p:nvPicPr>
          <p:cNvPr id="1105922" name="Picture 2"/>
          <p:cNvPicPr>
            <a:picLocks noChangeAspect="1" noChangeArrowheads="1"/>
          </p:cNvPicPr>
          <p:nvPr/>
        </p:nvPicPr>
        <p:blipFill>
          <a:blip r:embed="rId3"/>
          <a:srcRect/>
          <a:stretch>
            <a:fillRect/>
          </a:stretch>
        </p:blipFill>
        <p:spPr bwMode="auto">
          <a:xfrm>
            <a:off x="2411760" y="2967384"/>
            <a:ext cx="4068291" cy="2682529"/>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8070"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6B8E60CA-DF4F-B045-8FCB-4951836B6A22}"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39DC7F51-831F-AB46-8A54-4FCCB5A2D672}"/>
              </a:ext>
            </a:extLst>
          </p:cNvPr>
          <p:cNvSpPr>
            <a:spLocks noGrp="1"/>
          </p:cNvSpPr>
          <p:nvPr>
            <p:ph type="sldNum" sz="quarter" idx="12"/>
          </p:nvPr>
        </p:nvSpPr>
        <p:spPr/>
        <p:txBody>
          <a:bodyPr/>
          <a:lstStyle/>
          <a:p>
            <a:pPr>
              <a:defRPr/>
            </a:pPr>
            <a:fld id="{92C0268C-C029-4760-98E8-5BF4E76A023E}" type="slidenum">
              <a:rPr lang="en-US" smtClean="0"/>
              <a:pPr>
                <a:defRPr/>
              </a:pPr>
              <a:t>51</a:t>
            </a:fld>
            <a:endParaRPr lang="en-US"/>
          </a:p>
        </p:txBody>
      </p:sp>
    </p:spTree>
    <p:extLst>
      <p:ext uri="{BB962C8B-B14F-4D97-AF65-F5344CB8AC3E}">
        <p14:creationId xmlns:p14="http://schemas.microsoft.com/office/powerpoint/2010/main" val="2549344362"/>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68313" y="549275"/>
            <a:ext cx="8229600" cy="1143000"/>
          </a:xfrm>
        </p:spPr>
        <p:txBody>
          <a:bodyPr>
            <a:normAutofit/>
          </a:bodyPr>
          <a:lstStyle/>
          <a:p>
            <a:pPr algn="ctr">
              <a:lnSpc>
                <a:spcPct val="90000"/>
              </a:lnSpc>
              <a:defRPr/>
            </a:pPr>
            <a:r>
              <a:rPr lang="en-US" altLang="es-ES" sz="3200" dirty="0"/>
              <a:t>Is the human perception perfect?</a:t>
            </a:r>
          </a:p>
        </p:txBody>
      </p:sp>
      <p:sp>
        <p:nvSpPr>
          <p:cNvPr id="74755" name="Rectangle 3"/>
          <p:cNvSpPr>
            <a:spLocks noGrp="1" noChangeArrowheads="1"/>
          </p:cNvSpPr>
          <p:nvPr>
            <p:ph type="body" idx="1"/>
          </p:nvPr>
        </p:nvSpPr>
        <p:spPr>
          <a:xfrm>
            <a:off x="457200" y="5445125"/>
            <a:ext cx="8229600" cy="536575"/>
          </a:xfrm>
        </p:spPr>
        <p:txBody>
          <a:bodyPr>
            <a:normAutofit fontScale="70000" lnSpcReduction="20000"/>
          </a:bodyPr>
          <a:lstStyle/>
          <a:p>
            <a:r>
              <a:rPr lang="es-ES" altLang="es-ES" sz="2400">
                <a:cs typeface="Calibri" panose="020F0502020204030204" pitchFamily="34" charset="0"/>
              </a:rPr>
              <a:t>We still don</a:t>
            </a:r>
            <a:r>
              <a:rPr lang="es-ES" altLang="en-US" sz="2400">
                <a:cs typeface="Calibri" panose="020F0502020204030204" pitchFamily="34" charset="0"/>
              </a:rPr>
              <a:t>’</a:t>
            </a:r>
            <a:r>
              <a:rPr lang="es-ES" altLang="es-ES" sz="2400">
                <a:cs typeface="Calibri" panose="020F0502020204030204" pitchFamily="34" charset="0"/>
              </a:rPr>
              <a:t>t understand completely the perception in order to simulate/model/copy it</a:t>
            </a:r>
          </a:p>
        </p:txBody>
      </p:sp>
      <p:sp>
        <p:nvSpPr>
          <p:cNvPr id="90116" name="Rectangle 4"/>
          <p:cNvSpPr>
            <a:spLocks noChangeArrowheads="1"/>
          </p:cNvSpPr>
          <p:nvPr/>
        </p:nvSpPr>
        <p:spPr bwMode="auto">
          <a:xfrm>
            <a:off x="239713" y="1920875"/>
            <a:ext cx="91440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es-ES" altLang="es-ES" sz="1800"/>
          </a:p>
        </p:txBody>
      </p:sp>
      <p:sp>
        <p:nvSpPr>
          <p:cNvPr id="90117" name="Rectangle 5"/>
          <p:cNvSpPr>
            <a:spLocks noChangeArrowheads="1"/>
          </p:cNvSpPr>
          <p:nvPr/>
        </p:nvSpPr>
        <p:spPr bwMode="auto">
          <a:xfrm>
            <a:off x="-474663" y="1433513"/>
            <a:ext cx="9144001"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es-ES" altLang="es-ES" sz="1800"/>
          </a:p>
        </p:txBody>
      </p:sp>
      <p:pic>
        <p:nvPicPr>
          <p:cNvPr id="90118" name="Picture 6" descr="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675" y="1557338"/>
            <a:ext cx="3209925" cy="350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0119" name="Rectangle 5"/>
          <p:cNvSpPr>
            <a:spLocks noChangeArrowheads="1"/>
          </p:cNvSpPr>
          <p:nvPr/>
        </p:nvSpPr>
        <p:spPr bwMode="auto">
          <a:xfrm>
            <a:off x="3429000" y="5084763"/>
            <a:ext cx="25463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en-US" altLang="es-ES" sz="1400">
                <a:hlinkClick r:id="rId4"/>
              </a:rPr>
              <a:t>Sinha and Poggio, </a:t>
            </a:r>
            <a:r>
              <a:rPr lang="en-US" altLang="es-ES" sz="1400" i="1">
                <a:hlinkClick r:id="rId4"/>
              </a:rPr>
              <a:t>Nature</a:t>
            </a:r>
            <a:r>
              <a:rPr lang="en-US" altLang="es-ES" sz="1400">
                <a:hlinkClick r:id="rId4"/>
              </a:rPr>
              <a:t>, 1996</a:t>
            </a:r>
            <a:endParaRPr lang="en-US" altLang="es-ES" sz="1400"/>
          </a:p>
        </p:txBody>
      </p:sp>
      <p:sp>
        <p:nvSpPr>
          <p:cNvPr id="90120"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29870CD9-DF29-624E-A57A-D943F10D8EA1}"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E4293C48-D13E-4547-87E8-C56187EF8C19}"/>
              </a:ext>
            </a:extLst>
          </p:cNvPr>
          <p:cNvSpPr>
            <a:spLocks noGrp="1"/>
          </p:cNvSpPr>
          <p:nvPr>
            <p:ph type="sldNum" sz="quarter" idx="12"/>
          </p:nvPr>
        </p:nvSpPr>
        <p:spPr/>
        <p:txBody>
          <a:bodyPr/>
          <a:lstStyle/>
          <a:p>
            <a:pPr>
              <a:defRPr/>
            </a:pPr>
            <a:fld id="{92C0268C-C029-4760-98E8-5BF4E76A023E}" type="slidenum">
              <a:rPr lang="en-US" smtClean="0"/>
              <a:pPr>
                <a:defRPr/>
              </a:pPr>
              <a:t>52</a:t>
            </a:fld>
            <a:endParaRPr lang="en-US"/>
          </a:p>
        </p:txBody>
      </p:sp>
    </p:spTree>
    <p:extLst>
      <p:ext uri="{BB962C8B-B14F-4D97-AF65-F5344CB8AC3E}">
        <p14:creationId xmlns:p14="http://schemas.microsoft.com/office/powerpoint/2010/main" val="1659488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902302" y="417652"/>
            <a:ext cx="5767477"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0"/>
              </a:spcBef>
              <a:buNone/>
              <a:defRPr/>
            </a:pPr>
            <a:r>
              <a:rPr lang="ca-ES" altLang="es-ES" spc="-100" dirty="0" err="1">
                <a:solidFill>
                  <a:schemeClr val="tx2"/>
                </a:solidFill>
                <a:latin typeface="Arial"/>
                <a:ea typeface="+mj-ea"/>
                <a:cs typeface="+mj-cs"/>
              </a:rPr>
              <a:t>Why</a:t>
            </a:r>
            <a:r>
              <a:rPr lang="ca-ES" altLang="es-ES" spc="-100" dirty="0">
                <a:solidFill>
                  <a:schemeClr val="tx2"/>
                </a:solidFill>
                <a:latin typeface="Arial"/>
                <a:ea typeface="+mj-ea"/>
                <a:cs typeface="+mj-cs"/>
              </a:rPr>
              <a:t> is </a:t>
            </a:r>
            <a:r>
              <a:rPr lang="ca-ES" altLang="es-ES" spc="-100" dirty="0" err="1">
                <a:solidFill>
                  <a:schemeClr val="tx2"/>
                </a:solidFill>
                <a:latin typeface="Arial"/>
                <a:ea typeface="+mj-ea"/>
                <a:cs typeface="+mj-cs"/>
              </a:rPr>
              <a:t>it</a:t>
            </a:r>
            <a:r>
              <a:rPr lang="ca-ES" altLang="es-ES" spc="-100" dirty="0">
                <a:solidFill>
                  <a:schemeClr val="tx2"/>
                </a:solidFill>
                <a:latin typeface="Arial"/>
                <a:ea typeface="+mj-ea"/>
                <a:cs typeface="+mj-cs"/>
              </a:rPr>
              <a:t> </a:t>
            </a:r>
            <a:r>
              <a:rPr lang="ca-ES" altLang="es-ES" spc="-100" dirty="0" err="1">
                <a:solidFill>
                  <a:schemeClr val="tx2"/>
                </a:solidFill>
                <a:latin typeface="Arial"/>
                <a:ea typeface="+mj-ea"/>
                <a:cs typeface="+mj-cs"/>
              </a:rPr>
              <a:t>difficult</a:t>
            </a:r>
            <a:r>
              <a:rPr lang="ca-ES" altLang="es-ES" spc="-100" dirty="0">
                <a:solidFill>
                  <a:schemeClr val="tx2"/>
                </a:solidFill>
                <a:latin typeface="Arial"/>
                <a:ea typeface="+mj-ea"/>
                <a:cs typeface="+mj-cs"/>
              </a:rPr>
              <a:t>? Visual </a:t>
            </a:r>
            <a:r>
              <a:rPr lang="ca-ES" altLang="es-ES" spc="-100" dirty="0" err="1">
                <a:solidFill>
                  <a:schemeClr val="tx2"/>
                </a:solidFill>
                <a:latin typeface="Arial"/>
                <a:ea typeface="+mj-ea"/>
                <a:cs typeface="+mj-cs"/>
              </a:rPr>
              <a:t>illusions</a:t>
            </a:r>
            <a:r>
              <a:rPr lang="ca-ES" altLang="es-ES" spc="-100" dirty="0">
                <a:solidFill>
                  <a:schemeClr val="tx2"/>
                </a:solidFill>
                <a:latin typeface="Arial"/>
                <a:ea typeface="+mj-ea"/>
                <a:cs typeface="+mj-cs"/>
              </a:rPr>
              <a:t> </a:t>
            </a:r>
            <a:endParaRPr lang="en-GB" altLang="es-ES" spc="-100" dirty="0">
              <a:solidFill>
                <a:schemeClr val="tx2"/>
              </a:solidFill>
              <a:latin typeface="Arial"/>
              <a:ea typeface="+mj-ea"/>
              <a:cs typeface="+mj-cs"/>
            </a:endParaRPr>
          </a:p>
        </p:txBody>
      </p:sp>
      <p:pic>
        <p:nvPicPr>
          <p:cNvPr id="98307" name="Picture 3" descr="old-young-wo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351088"/>
            <a:ext cx="2073275" cy="2951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8308" name="Text Box 4"/>
          <p:cNvSpPr txBox="1">
            <a:spLocks noChangeArrowheads="1"/>
          </p:cNvSpPr>
          <p:nvPr/>
        </p:nvSpPr>
        <p:spPr bwMode="auto">
          <a:xfrm>
            <a:off x="900113" y="2206625"/>
            <a:ext cx="201612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1600"/>
              <a:t>The knowledge acquired culturally.</a:t>
            </a:r>
            <a:endParaRPr lang="en-GB" altLang="es-ES" sz="1600"/>
          </a:p>
        </p:txBody>
      </p:sp>
      <p:sp>
        <p:nvSpPr>
          <p:cNvPr id="98309" name="Text Box 5"/>
          <p:cNvSpPr txBox="1">
            <a:spLocks noChangeArrowheads="1"/>
          </p:cNvSpPr>
          <p:nvPr/>
        </p:nvSpPr>
        <p:spPr bwMode="auto">
          <a:xfrm>
            <a:off x="900113" y="4365625"/>
            <a:ext cx="2233612"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en-US" altLang="es-ES" sz="1600"/>
              <a:t>Visual memory and past experiences.</a:t>
            </a:r>
            <a:endParaRPr lang="en-GB" altLang="es-ES" sz="1600"/>
          </a:p>
        </p:txBody>
      </p:sp>
      <p:sp>
        <p:nvSpPr>
          <p:cNvPr id="98310" name="Text Box 6"/>
          <p:cNvSpPr txBox="1">
            <a:spLocks noChangeArrowheads="1"/>
          </p:cNvSpPr>
          <p:nvPr/>
        </p:nvSpPr>
        <p:spPr bwMode="auto">
          <a:xfrm>
            <a:off x="5573713" y="4672013"/>
            <a:ext cx="288607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r" eaLnBrk="1" hangingPunct="1">
              <a:spcBef>
                <a:spcPct val="0"/>
              </a:spcBef>
              <a:buFontTx/>
              <a:buNone/>
            </a:pPr>
            <a:r>
              <a:rPr lang="en-US" altLang="es-ES" sz="1600"/>
              <a:t>The architecture of the human visual system.</a:t>
            </a:r>
            <a:endParaRPr lang="en-GB" altLang="es-ES" sz="1600"/>
          </a:p>
        </p:txBody>
      </p:sp>
      <p:sp>
        <p:nvSpPr>
          <p:cNvPr id="98311" name="Text Box 7"/>
          <p:cNvSpPr txBox="1">
            <a:spLocks noChangeArrowheads="1"/>
          </p:cNvSpPr>
          <p:nvPr/>
        </p:nvSpPr>
        <p:spPr bwMode="auto">
          <a:xfrm>
            <a:off x="5940425" y="2278063"/>
            <a:ext cx="2592388"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r" eaLnBrk="1" hangingPunct="1">
              <a:spcBef>
                <a:spcPct val="0"/>
              </a:spcBef>
              <a:buFontTx/>
              <a:buNone/>
            </a:pPr>
            <a:r>
              <a:rPr lang="en-US" altLang="es-ES" sz="1600"/>
              <a:t>Assumptions about the world acquired for evolution.</a:t>
            </a:r>
            <a:endParaRPr lang="en-GB" altLang="es-ES" sz="1600"/>
          </a:p>
        </p:txBody>
      </p:sp>
      <p:sp>
        <p:nvSpPr>
          <p:cNvPr id="98312" name="Text Box 8"/>
          <p:cNvSpPr txBox="1">
            <a:spLocks noChangeArrowheads="1"/>
          </p:cNvSpPr>
          <p:nvPr/>
        </p:nvSpPr>
        <p:spPr bwMode="auto">
          <a:xfrm>
            <a:off x="250825" y="1052513"/>
            <a:ext cx="8605838"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2000"/>
              <a:t>In the visual percepcion different factors intervene associated with aspects of the observer and his/her environment.</a:t>
            </a:r>
            <a:endParaRPr lang="en-GB" altLang="es-ES" sz="2000"/>
          </a:p>
        </p:txBody>
      </p:sp>
      <p:sp>
        <p:nvSpPr>
          <p:cNvPr id="98313" name="Rectangle 9"/>
          <p:cNvSpPr>
            <a:spLocks noChangeArrowheads="1"/>
          </p:cNvSpPr>
          <p:nvPr/>
        </p:nvSpPr>
        <p:spPr bwMode="auto">
          <a:xfrm>
            <a:off x="755650" y="2060575"/>
            <a:ext cx="7848600" cy="3455988"/>
          </a:xfrm>
          <a:prstGeom prst="rect">
            <a:avLst/>
          </a:prstGeom>
          <a:noFill/>
          <a:ln w="28575">
            <a:solidFill>
              <a:srgbClr val="003399"/>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100"/>
          </a:p>
        </p:txBody>
      </p:sp>
      <p:sp>
        <p:nvSpPr>
          <p:cNvPr id="2" name="Date Placeholder 1">
            <a:extLst>
              <a:ext uri="{FF2B5EF4-FFF2-40B4-BE49-F238E27FC236}">
                <a16:creationId xmlns:a16="http://schemas.microsoft.com/office/drawing/2014/main" id="{9FCE6814-6FF7-EA42-8CC9-C770591E755F}"/>
              </a:ext>
            </a:extLst>
          </p:cNvPr>
          <p:cNvSpPr>
            <a:spLocks noGrp="1"/>
          </p:cNvSpPr>
          <p:nvPr>
            <p:ph type="dt" sz="half" idx="10"/>
          </p:nvPr>
        </p:nvSpPr>
        <p:spPr/>
        <p:txBody>
          <a:bodyPr/>
          <a:lstStyle/>
          <a:p>
            <a:pPr>
              <a:defRPr/>
            </a:pPr>
            <a:fld id="{D71748B2-F4FE-F547-9E7E-CD085366C0BD}" type="datetime10">
              <a:rPr lang="es-ES_tradnl" smtClean="0"/>
              <a:t>23:39</a:t>
            </a:fld>
            <a:endParaRPr lang="en-US" dirty="0"/>
          </a:p>
        </p:txBody>
      </p:sp>
      <p:sp>
        <p:nvSpPr>
          <p:cNvPr id="3" name="Slide Number Placeholder 2">
            <a:extLst>
              <a:ext uri="{FF2B5EF4-FFF2-40B4-BE49-F238E27FC236}">
                <a16:creationId xmlns:a16="http://schemas.microsoft.com/office/drawing/2014/main" id="{67909378-0358-734D-A949-3CC2DE4BD281}"/>
              </a:ext>
            </a:extLst>
          </p:cNvPr>
          <p:cNvSpPr>
            <a:spLocks noGrp="1"/>
          </p:cNvSpPr>
          <p:nvPr>
            <p:ph type="sldNum" sz="quarter" idx="12"/>
          </p:nvPr>
        </p:nvSpPr>
        <p:spPr/>
        <p:txBody>
          <a:bodyPr/>
          <a:lstStyle/>
          <a:p>
            <a:pPr>
              <a:defRPr/>
            </a:pPr>
            <a:fld id="{92C0268C-C029-4760-98E8-5BF4E76A023E}" type="slidenum">
              <a:rPr lang="en-US" smtClean="0"/>
              <a:pPr>
                <a:defRPr/>
              </a:pPr>
              <a:t>53</a:t>
            </a:fld>
            <a:endParaRPr lang="en-US"/>
          </a:p>
        </p:txBody>
      </p:sp>
    </p:spTree>
    <p:extLst>
      <p:ext uri="{BB962C8B-B14F-4D97-AF65-F5344CB8AC3E}">
        <p14:creationId xmlns:p14="http://schemas.microsoft.com/office/powerpoint/2010/main" val="3382609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endParaRPr lang="es-ES" altLang="es-ES">
              <a:cs typeface="Calibri" panose="020F0502020204030204" pitchFamily="34" charset="0"/>
            </a:endParaRPr>
          </a:p>
        </p:txBody>
      </p:sp>
      <p:sp>
        <p:nvSpPr>
          <p:cNvPr id="100355" name="Rectangle 3"/>
          <p:cNvSpPr>
            <a:spLocks noGrp="1" noChangeArrowheads="1"/>
          </p:cNvSpPr>
          <p:nvPr>
            <p:ph type="body" idx="1"/>
          </p:nvPr>
        </p:nvSpPr>
        <p:spPr/>
        <p:txBody>
          <a:bodyPr/>
          <a:lstStyle/>
          <a:p>
            <a:endParaRPr lang="es-ES" altLang="es-ES">
              <a:cs typeface="Calibri" panose="020F0502020204030204" pitchFamily="34" charset="0"/>
            </a:endParaRPr>
          </a:p>
        </p:txBody>
      </p:sp>
      <p:pic>
        <p:nvPicPr>
          <p:cNvPr id="100356" name="Picture 5" descr="rotsna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0"/>
            <a:ext cx="8534400" cy="640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0357" name="Rectangle 6"/>
          <p:cNvSpPr>
            <a:spLocks noChangeArrowheads="1"/>
          </p:cNvSpPr>
          <p:nvPr/>
        </p:nvSpPr>
        <p:spPr bwMode="auto">
          <a:xfrm>
            <a:off x="3490913" y="6399213"/>
            <a:ext cx="2071687"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FontTx/>
              <a:buNone/>
            </a:pPr>
            <a:r>
              <a:rPr lang="en-US" altLang="es-ES" sz="1400"/>
              <a:t>Copyright </a:t>
            </a:r>
            <a:r>
              <a:rPr lang="en-US" altLang="es-ES" sz="1400">
                <a:hlinkClick r:id="rId4"/>
              </a:rPr>
              <a:t>A.Kitaoka</a:t>
            </a:r>
            <a:r>
              <a:rPr lang="en-US" altLang="es-ES" sz="1400"/>
              <a:t> 2003</a:t>
            </a:r>
          </a:p>
        </p:txBody>
      </p:sp>
      <p:sp>
        <p:nvSpPr>
          <p:cNvPr id="100358"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12F13091-2C19-1545-8A8D-EBD3BD08FBB9}"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3B15B5B7-3C23-0B42-9B4D-D248901ABDB1}"/>
              </a:ext>
            </a:extLst>
          </p:cNvPr>
          <p:cNvSpPr>
            <a:spLocks noGrp="1"/>
          </p:cNvSpPr>
          <p:nvPr>
            <p:ph type="sldNum" sz="quarter" idx="12"/>
          </p:nvPr>
        </p:nvSpPr>
        <p:spPr/>
        <p:txBody>
          <a:bodyPr/>
          <a:lstStyle/>
          <a:p>
            <a:pPr>
              <a:defRPr/>
            </a:pPr>
            <a:fld id="{92C0268C-C029-4760-98E8-5BF4E76A023E}" type="slidenum">
              <a:rPr lang="en-US" smtClean="0"/>
              <a:pPr>
                <a:defRPr/>
              </a:pPr>
              <a:t>54</a:t>
            </a:fld>
            <a:endParaRPr lang="en-US"/>
          </a:p>
        </p:txBody>
      </p:sp>
    </p:spTree>
    <p:extLst>
      <p:ext uri="{BB962C8B-B14F-4D97-AF65-F5344CB8AC3E}">
        <p14:creationId xmlns:p14="http://schemas.microsoft.com/office/powerpoint/2010/main" val="3613154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txBox="1">
            <a:spLocks noChangeArrowheads="1"/>
          </p:cNvSpPr>
          <p:nvPr/>
        </p:nvSpPr>
        <p:spPr bwMode="auto">
          <a:xfrm>
            <a:off x="215516" y="975743"/>
            <a:ext cx="8229600" cy="1143000"/>
          </a:xfrm>
          <a:prstGeom prst="rect">
            <a:avLst/>
          </a:prstGeom>
          <a:noFill/>
          <a:ln>
            <a:noFill/>
          </a:ln>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algn="ctr" eaLnBrk="1" hangingPunct="1">
              <a:lnSpc>
                <a:spcPct val="90000"/>
              </a:lnSpc>
              <a:spcBef>
                <a:spcPct val="0"/>
              </a:spcBef>
              <a:buFontTx/>
              <a:buNone/>
              <a:defRPr/>
            </a:pPr>
            <a:r>
              <a:rPr lang="en-US" altLang="es-ES" sz="4000" spc="-100" dirty="0">
                <a:solidFill>
                  <a:srgbClr val="0432FF"/>
                </a:solidFill>
                <a:ea typeface="+mj-ea"/>
                <a:cs typeface="Calibri"/>
              </a:rPr>
              <a:t>Today</a:t>
            </a:r>
            <a:endParaRPr lang="en-US" altLang="es-ES" sz="4800" dirty="0">
              <a:solidFill>
                <a:schemeClr val="accent5">
                  <a:lumMod val="50000"/>
                </a:schemeClr>
              </a:solidFill>
              <a:ea typeface="Calibri"/>
              <a:cs typeface="Calibri"/>
            </a:endParaRPr>
          </a:p>
        </p:txBody>
      </p:sp>
      <p:sp>
        <p:nvSpPr>
          <p:cNvPr id="110595" name="CuadroTexto 2"/>
          <p:cNvSpPr txBox="1">
            <a:spLocks noChangeArrowheads="1"/>
          </p:cNvSpPr>
          <p:nvPr/>
        </p:nvSpPr>
        <p:spPr bwMode="auto">
          <a:xfrm>
            <a:off x="1042988" y="2349500"/>
            <a:ext cx="6503062" cy="3323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marL="514350" indent="-51435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buFontTx/>
              <a:buAutoNum type="arabicPeriod"/>
            </a:pPr>
            <a:r>
              <a:rPr lang="ca-ES" altLang="es-ES" sz="2800" dirty="0" err="1"/>
              <a:t>Subject</a:t>
            </a:r>
            <a:r>
              <a:rPr lang="ca-ES" altLang="es-ES" sz="2800" dirty="0"/>
              <a:t> </a:t>
            </a:r>
            <a:r>
              <a:rPr lang="ca-ES" altLang="es-ES" sz="2800" dirty="0" err="1"/>
              <a:t>organization</a:t>
            </a:r>
            <a:endParaRPr lang="ca-ES" altLang="es-ES" sz="2800" dirty="0"/>
          </a:p>
          <a:p>
            <a:pPr>
              <a:lnSpc>
                <a:spcPct val="90000"/>
              </a:lnSpc>
              <a:buFontTx/>
              <a:buAutoNum type="arabicPeriod"/>
            </a:pPr>
            <a:r>
              <a:rPr lang="ca-ES" altLang="es-ES" sz="2800" dirty="0" err="1"/>
              <a:t>What</a:t>
            </a:r>
            <a:r>
              <a:rPr lang="ca-ES" altLang="es-ES" sz="2800" dirty="0"/>
              <a:t> is </a:t>
            </a:r>
            <a:r>
              <a:rPr lang="ca-ES" altLang="es-ES" sz="2800" dirty="0" err="1"/>
              <a:t>Computational</a:t>
            </a:r>
            <a:r>
              <a:rPr lang="ca-ES" altLang="es-ES" sz="2800" dirty="0"/>
              <a:t> </a:t>
            </a:r>
            <a:r>
              <a:rPr lang="ca-ES" altLang="es-ES" sz="2800" dirty="0" err="1"/>
              <a:t>Vision</a:t>
            </a:r>
            <a:r>
              <a:rPr lang="ca-ES" altLang="es-ES" sz="2800" dirty="0"/>
              <a:t>?</a:t>
            </a:r>
          </a:p>
          <a:p>
            <a:pPr>
              <a:lnSpc>
                <a:spcPct val="90000"/>
              </a:lnSpc>
              <a:buFontTx/>
              <a:buAutoNum type="arabicPeriod"/>
            </a:pPr>
            <a:r>
              <a:rPr lang="ca-ES" altLang="es-ES" sz="2800" dirty="0"/>
              <a:t>A </a:t>
            </a:r>
            <a:r>
              <a:rPr lang="ca-ES" altLang="es-ES" sz="2800" dirty="0" err="1"/>
              <a:t>little</a:t>
            </a:r>
            <a:r>
              <a:rPr lang="ca-ES" altLang="es-ES" sz="2800" dirty="0"/>
              <a:t> bit of </a:t>
            </a:r>
            <a:r>
              <a:rPr lang="ca-ES" altLang="es-ES" sz="2800" dirty="0" err="1"/>
              <a:t>history</a:t>
            </a:r>
            <a:endParaRPr lang="ca-ES" altLang="es-ES" sz="2800" dirty="0"/>
          </a:p>
          <a:p>
            <a:pPr>
              <a:lnSpc>
                <a:spcPct val="90000"/>
              </a:lnSpc>
              <a:buFontTx/>
              <a:buAutoNum type="arabicPeriod"/>
            </a:pPr>
            <a:r>
              <a:rPr lang="ca-ES" altLang="es-ES" sz="2800" dirty="0" err="1"/>
              <a:t>Main</a:t>
            </a:r>
            <a:r>
              <a:rPr lang="ca-ES" altLang="es-ES" sz="2800" dirty="0"/>
              <a:t> </a:t>
            </a:r>
            <a:r>
              <a:rPr lang="ca-ES" altLang="es-ES" sz="2800" dirty="0" err="1"/>
              <a:t>problems</a:t>
            </a:r>
            <a:r>
              <a:rPr lang="ca-ES" altLang="es-ES" sz="2800" dirty="0"/>
              <a:t> of </a:t>
            </a:r>
            <a:r>
              <a:rPr lang="ca-ES" altLang="es-ES" sz="2800" dirty="0" err="1"/>
              <a:t>Computational</a:t>
            </a:r>
            <a:r>
              <a:rPr lang="ca-ES" altLang="es-ES" sz="2800" dirty="0"/>
              <a:t> </a:t>
            </a:r>
            <a:r>
              <a:rPr lang="ca-ES" altLang="es-ES" sz="2800" dirty="0" err="1"/>
              <a:t>Vision</a:t>
            </a:r>
            <a:endParaRPr lang="ca-ES" altLang="es-ES" sz="2800" dirty="0"/>
          </a:p>
          <a:p>
            <a:pPr>
              <a:lnSpc>
                <a:spcPct val="90000"/>
              </a:lnSpc>
              <a:buFontTx/>
              <a:buAutoNum type="arabicPeriod"/>
            </a:pPr>
            <a:r>
              <a:rPr lang="ca-ES" altLang="es-ES" sz="2800" dirty="0" err="1"/>
              <a:t>Difficulties</a:t>
            </a:r>
            <a:r>
              <a:rPr lang="ca-ES" altLang="es-ES" sz="2800" dirty="0"/>
              <a:t> of </a:t>
            </a:r>
            <a:r>
              <a:rPr lang="ca-ES" altLang="es-ES" sz="2800" dirty="0" err="1"/>
              <a:t>the</a:t>
            </a:r>
            <a:r>
              <a:rPr lang="ca-ES" altLang="es-ES" sz="2800" dirty="0"/>
              <a:t> </a:t>
            </a:r>
            <a:r>
              <a:rPr lang="ca-ES" altLang="es-ES" sz="2800" dirty="0" err="1"/>
              <a:t>Computational</a:t>
            </a:r>
            <a:r>
              <a:rPr lang="ca-ES" altLang="es-ES" sz="2800" dirty="0"/>
              <a:t> </a:t>
            </a:r>
            <a:r>
              <a:rPr lang="ca-ES" altLang="es-ES" sz="2800" dirty="0" err="1"/>
              <a:t>Vision</a:t>
            </a:r>
            <a:endParaRPr lang="ca-ES" altLang="es-ES" sz="2800" dirty="0"/>
          </a:p>
          <a:p>
            <a:pPr>
              <a:lnSpc>
                <a:spcPct val="90000"/>
              </a:lnSpc>
              <a:buFontTx/>
              <a:buAutoNum type="arabicPeriod"/>
            </a:pPr>
            <a:r>
              <a:rPr lang="ca-ES" altLang="es-ES" sz="2800" dirty="0">
                <a:solidFill>
                  <a:srgbClr val="FF0000"/>
                </a:solidFill>
              </a:rPr>
              <a:t>Applications</a:t>
            </a:r>
          </a:p>
          <a:p>
            <a:pPr>
              <a:lnSpc>
                <a:spcPct val="90000"/>
              </a:lnSpc>
              <a:buFontTx/>
              <a:buAutoNum type="arabicPeriod"/>
            </a:pPr>
            <a:endParaRPr lang="ca-ES" altLang="es-ES" sz="2800" dirty="0">
              <a:solidFill>
                <a:srgbClr val="FF0000"/>
              </a:solidFill>
            </a:endParaRPr>
          </a:p>
        </p:txBody>
      </p:sp>
      <p:sp>
        <p:nvSpPr>
          <p:cNvPr id="2" name="Date Placeholder 1">
            <a:extLst>
              <a:ext uri="{FF2B5EF4-FFF2-40B4-BE49-F238E27FC236}">
                <a16:creationId xmlns:a16="http://schemas.microsoft.com/office/drawing/2014/main" id="{7C8B8BE4-1F0F-7C4B-BAA5-0C0B0F8F80F1}"/>
              </a:ext>
            </a:extLst>
          </p:cNvPr>
          <p:cNvSpPr>
            <a:spLocks noGrp="1"/>
          </p:cNvSpPr>
          <p:nvPr>
            <p:ph type="dt" sz="half" idx="10"/>
          </p:nvPr>
        </p:nvSpPr>
        <p:spPr/>
        <p:txBody>
          <a:bodyPr/>
          <a:lstStyle/>
          <a:p>
            <a:pPr>
              <a:defRPr/>
            </a:pPr>
            <a:fld id="{F5447B5A-24AD-F742-85FB-945C53363582}" type="datetime10">
              <a:rPr lang="es-ES_tradnl" smtClean="0"/>
              <a:t>23:39</a:t>
            </a:fld>
            <a:endParaRPr lang="en-US" dirty="0"/>
          </a:p>
        </p:txBody>
      </p:sp>
      <p:sp>
        <p:nvSpPr>
          <p:cNvPr id="3" name="Slide Number Placeholder 2">
            <a:extLst>
              <a:ext uri="{FF2B5EF4-FFF2-40B4-BE49-F238E27FC236}">
                <a16:creationId xmlns:a16="http://schemas.microsoft.com/office/drawing/2014/main" id="{B683C015-5BA5-824A-B249-344F9EED52A1}"/>
              </a:ext>
            </a:extLst>
          </p:cNvPr>
          <p:cNvSpPr>
            <a:spLocks noGrp="1"/>
          </p:cNvSpPr>
          <p:nvPr>
            <p:ph type="sldNum" sz="quarter" idx="12"/>
          </p:nvPr>
        </p:nvSpPr>
        <p:spPr/>
        <p:txBody>
          <a:bodyPr/>
          <a:lstStyle/>
          <a:p>
            <a:pPr>
              <a:defRPr/>
            </a:pPr>
            <a:fld id="{92C0268C-C029-4760-98E8-5BF4E76A023E}" type="slidenum">
              <a:rPr lang="en-US" smtClean="0"/>
              <a:pPr>
                <a:defRPr/>
              </a:pPr>
              <a:t>55</a:t>
            </a:fld>
            <a:endParaRPr lang="en-US"/>
          </a:p>
        </p:txBody>
      </p:sp>
    </p:spTree>
    <p:extLst>
      <p:ext uri="{BB962C8B-B14F-4D97-AF65-F5344CB8AC3E}">
        <p14:creationId xmlns:p14="http://schemas.microsoft.com/office/powerpoint/2010/main" val="1116199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fac recogn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1557338"/>
            <a:ext cx="4243387" cy="4627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43" name="Text Box 3"/>
          <p:cNvSpPr txBox="1">
            <a:spLocks noChangeArrowheads="1"/>
          </p:cNvSpPr>
          <p:nvPr/>
        </p:nvSpPr>
        <p:spPr bwMode="auto">
          <a:xfrm>
            <a:off x="1223628" y="598392"/>
            <a:ext cx="6122987"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0"/>
              </a:spcBef>
              <a:buNone/>
              <a:defRPr/>
            </a:pPr>
            <a:r>
              <a:rPr lang="ca-ES" altLang="es-ES" spc="-100" dirty="0">
                <a:solidFill>
                  <a:schemeClr val="tx2"/>
                </a:solidFill>
                <a:latin typeface="Arial"/>
                <a:ea typeface="+mj-ea"/>
                <a:cs typeface="+mj-cs"/>
              </a:rPr>
              <a:t>Is Artificial </a:t>
            </a:r>
            <a:r>
              <a:rPr lang="ca-ES" altLang="es-ES" spc="-100" dirty="0" err="1">
                <a:solidFill>
                  <a:schemeClr val="tx2"/>
                </a:solidFill>
                <a:latin typeface="Arial"/>
                <a:ea typeface="+mj-ea"/>
                <a:cs typeface="+mj-cs"/>
              </a:rPr>
              <a:t>vision</a:t>
            </a:r>
            <a:r>
              <a:rPr lang="ca-ES" altLang="es-ES" spc="-100" dirty="0">
                <a:solidFill>
                  <a:schemeClr val="tx2"/>
                </a:solidFill>
                <a:latin typeface="Arial"/>
                <a:ea typeface="+mj-ea"/>
                <a:cs typeface="+mj-cs"/>
              </a:rPr>
              <a:t> </a:t>
            </a:r>
            <a:r>
              <a:rPr lang="ca-ES" altLang="es-ES" spc="-100" dirty="0" err="1">
                <a:solidFill>
                  <a:schemeClr val="tx2"/>
                </a:solidFill>
                <a:latin typeface="Arial"/>
                <a:ea typeface="+mj-ea"/>
                <a:cs typeface="+mj-cs"/>
              </a:rPr>
              <a:t>useful</a:t>
            </a:r>
            <a:r>
              <a:rPr lang="ca-ES" altLang="es-ES" spc="-100" dirty="0">
                <a:solidFill>
                  <a:schemeClr val="tx2"/>
                </a:solidFill>
                <a:latin typeface="Arial"/>
                <a:ea typeface="+mj-ea"/>
                <a:cs typeface="+mj-cs"/>
              </a:rPr>
              <a:t>?</a:t>
            </a:r>
            <a:endParaRPr lang="en-GB" altLang="es-ES" spc="-100" dirty="0">
              <a:solidFill>
                <a:schemeClr val="tx2"/>
              </a:solidFill>
              <a:latin typeface="Arial"/>
              <a:ea typeface="+mj-ea"/>
              <a:cs typeface="+mj-cs"/>
            </a:endParaRPr>
          </a:p>
        </p:txBody>
      </p:sp>
      <p:sp>
        <p:nvSpPr>
          <p:cNvPr id="2" name="Date Placeholder 1">
            <a:extLst>
              <a:ext uri="{FF2B5EF4-FFF2-40B4-BE49-F238E27FC236}">
                <a16:creationId xmlns:a16="http://schemas.microsoft.com/office/drawing/2014/main" id="{E8ECE0F0-0888-F049-A80C-6BFBC2DD0B5C}"/>
              </a:ext>
            </a:extLst>
          </p:cNvPr>
          <p:cNvSpPr>
            <a:spLocks noGrp="1"/>
          </p:cNvSpPr>
          <p:nvPr>
            <p:ph type="dt" sz="half" idx="10"/>
          </p:nvPr>
        </p:nvSpPr>
        <p:spPr/>
        <p:txBody>
          <a:bodyPr/>
          <a:lstStyle/>
          <a:p>
            <a:pPr>
              <a:defRPr/>
            </a:pPr>
            <a:fld id="{9F191327-3D48-DA4C-BAFC-2C8D38198146}" type="datetime10">
              <a:rPr lang="es-ES_tradnl" smtClean="0"/>
              <a:t>23:39</a:t>
            </a:fld>
            <a:endParaRPr lang="en-US" dirty="0"/>
          </a:p>
        </p:txBody>
      </p:sp>
      <p:sp>
        <p:nvSpPr>
          <p:cNvPr id="3" name="Slide Number Placeholder 2">
            <a:extLst>
              <a:ext uri="{FF2B5EF4-FFF2-40B4-BE49-F238E27FC236}">
                <a16:creationId xmlns:a16="http://schemas.microsoft.com/office/drawing/2014/main" id="{29F59914-F26A-8147-B476-F42BD082A65E}"/>
              </a:ext>
            </a:extLst>
          </p:cNvPr>
          <p:cNvSpPr>
            <a:spLocks noGrp="1"/>
          </p:cNvSpPr>
          <p:nvPr>
            <p:ph type="sldNum" sz="quarter" idx="12"/>
          </p:nvPr>
        </p:nvSpPr>
        <p:spPr/>
        <p:txBody>
          <a:bodyPr/>
          <a:lstStyle/>
          <a:p>
            <a:pPr>
              <a:defRPr/>
            </a:pPr>
            <a:fld id="{92C0268C-C029-4760-98E8-5BF4E76A023E}" type="slidenum">
              <a:rPr lang="en-US" smtClean="0"/>
              <a:pPr>
                <a:defRPr/>
              </a:pPr>
              <a:t>56</a:t>
            </a:fld>
            <a:endParaRPr lang="en-US"/>
          </a:p>
        </p:txBody>
      </p:sp>
    </p:spTree>
    <p:extLst>
      <p:ext uri="{BB962C8B-B14F-4D97-AF65-F5344CB8AC3E}">
        <p14:creationId xmlns:p14="http://schemas.microsoft.com/office/powerpoint/2010/main" val="1293660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algn="ctr" fontAlgn="base">
              <a:lnSpc>
                <a:spcPct val="90000"/>
              </a:lnSpc>
              <a:spcAft>
                <a:spcPct val="0"/>
              </a:spcAft>
              <a:defRPr/>
            </a:pPr>
            <a:r>
              <a:rPr lang="ca-ES" altLang="es-ES" sz="3200" dirty="0"/>
              <a:t>Computer </a:t>
            </a:r>
            <a:r>
              <a:rPr lang="ca-ES" altLang="es-ES" sz="3200" dirty="0" err="1"/>
              <a:t>vision</a:t>
            </a:r>
            <a:r>
              <a:rPr lang="ca-ES" altLang="es-ES" sz="3200" dirty="0"/>
              <a:t> </a:t>
            </a:r>
            <a:r>
              <a:rPr lang="ca-ES" altLang="es-ES" sz="3200" dirty="0" err="1"/>
              <a:t>today</a:t>
            </a:r>
            <a:endParaRPr lang="ca-ES" altLang="es-ES" sz="3200" dirty="0"/>
          </a:p>
        </p:txBody>
      </p:sp>
      <p:sp>
        <p:nvSpPr>
          <p:cNvPr id="118787" name="Rectangle 3"/>
          <p:cNvSpPr>
            <a:spLocks noGrp="1" noChangeArrowheads="1"/>
          </p:cNvSpPr>
          <p:nvPr>
            <p:ph idx="1"/>
          </p:nvPr>
        </p:nvSpPr>
        <p:spPr>
          <a:xfrm>
            <a:off x="457200" y="1371600"/>
            <a:ext cx="3862773" cy="5257800"/>
          </a:xfrm>
        </p:spPr>
        <p:txBody>
          <a:bodyPr>
            <a:normAutofit lnSpcReduction="10000"/>
          </a:bodyPr>
          <a:lstStyle/>
          <a:p>
            <a:pPr eaLnBrk="1" hangingPunct="1">
              <a:buFontTx/>
              <a:buNone/>
            </a:pPr>
            <a:r>
              <a:rPr lang="en-US" altLang="es-ES" sz="2400" dirty="0">
                <a:cs typeface="Calibri" panose="020F0502020204030204" pitchFamily="34" charset="0"/>
              </a:rPr>
              <a:t>Only a few examples. </a:t>
            </a:r>
          </a:p>
          <a:p>
            <a:pPr eaLnBrk="1" hangingPunct="1"/>
            <a:r>
              <a:rPr lang="en-US" altLang="es-ES" sz="2400" dirty="0">
                <a:cs typeface="Calibri" panose="020F0502020204030204" pitchFamily="34" charset="0"/>
              </a:rPr>
              <a:t>Most have less than 15 years! </a:t>
            </a:r>
          </a:p>
          <a:p>
            <a:pPr eaLnBrk="1" hangingPunct="1"/>
            <a:endParaRPr lang="en-US" altLang="es-ES" sz="2400" dirty="0">
              <a:cs typeface="Calibri" panose="020F0502020204030204" pitchFamily="34" charset="0"/>
            </a:endParaRPr>
          </a:p>
          <a:p>
            <a:pPr eaLnBrk="1" hangingPunct="1">
              <a:buFontTx/>
              <a:buNone/>
            </a:pPr>
            <a:r>
              <a:rPr lang="en-US" altLang="es-ES" sz="2400" dirty="0">
                <a:cs typeface="Calibri" panose="020F0502020204030204" pitchFamily="34" charset="0"/>
              </a:rPr>
              <a:t>A very active and changing area </a:t>
            </a:r>
          </a:p>
          <a:p>
            <a:pPr eaLnBrk="1" hangingPunct="1">
              <a:buFontTx/>
              <a:buNone/>
            </a:pPr>
            <a:endParaRPr lang="en-US" altLang="es-ES" sz="2400" dirty="0">
              <a:cs typeface="Calibri" panose="020F0502020204030204" pitchFamily="34" charset="0"/>
            </a:endParaRPr>
          </a:p>
          <a:p>
            <a:pPr eaLnBrk="1" hangingPunct="1"/>
            <a:r>
              <a:rPr lang="en-US" altLang="es-ES" sz="2400" dirty="0">
                <a:cs typeface="Calibri" panose="020F0502020204030204" pitchFamily="34" charset="0"/>
              </a:rPr>
              <a:t>Expected numerous applications the next 5-10 years! </a:t>
            </a:r>
          </a:p>
          <a:p>
            <a:pPr lvl="1"/>
            <a:r>
              <a:rPr lang="en-US" altLang="es-ES" sz="2000" dirty="0">
                <a:cs typeface="Calibri" panose="020F0502020204030204" pitchFamily="34" charset="0"/>
              </a:rPr>
              <a:t>https://</a:t>
            </a:r>
            <a:r>
              <a:rPr lang="en-US" altLang="es-ES" sz="2000" dirty="0" err="1">
                <a:cs typeface="Calibri" panose="020F0502020204030204" pitchFamily="34" charset="0"/>
              </a:rPr>
              <a:t>angel.co</a:t>
            </a:r>
            <a:r>
              <a:rPr lang="en-US" altLang="es-ES" sz="2000" dirty="0">
                <a:cs typeface="Calibri" panose="020F0502020204030204" pitchFamily="34" charset="0"/>
              </a:rPr>
              <a:t>/computer-vision </a:t>
            </a:r>
          </a:p>
          <a:p>
            <a:pPr lvl="2"/>
            <a:r>
              <a:rPr lang="en-US" altLang="es-ES" dirty="0">
                <a:cs typeface="Calibri" panose="020F0502020204030204" pitchFamily="34" charset="0"/>
              </a:rPr>
              <a:t>(</a:t>
            </a:r>
            <a:r>
              <a:rPr lang="en-GB" cap="all" dirty="0">
                <a:hlinkClick r:id="rId3"/>
              </a:rPr>
              <a:t>1,412 COMPANIES</a:t>
            </a:r>
            <a:r>
              <a:rPr lang="en-US" altLang="es-ES" dirty="0">
                <a:cs typeface="Calibri" panose="020F0502020204030204" pitchFamily="34" charset="0"/>
              </a:rPr>
              <a:t> Computer Vision companies)</a:t>
            </a:r>
          </a:p>
          <a:p>
            <a:pPr eaLnBrk="1" hangingPunct="1"/>
            <a:endParaRPr lang="en-US" altLang="es-ES" sz="2400" dirty="0">
              <a:cs typeface="Calibri" panose="020F0502020204030204" pitchFamily="34" charset="0"/>
            </a:endParaRPr>
          </a:p>
        </p:txBody>
      </p:sp>
      <p:sp>
        <p:nvSpPr>
          <p:cNvPr id="118788"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4E609EAF-8BA2-5247-98F7-DDE69DB317C3}"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271DEC3E-13A3-B743-8A39-99A58400A6F9}"/>
              </a:ext>
            </a:extLst>
          </p:cNvPr>
          <p:cNvSpPr>
            <a:spLocks noGrp="1"/>
          </p:cNvSpPr>
          <p:nvPr>
            <p:ph type="sldNum" sz="quarter" idx="12"/>
          </p:nvPr>
        </p:nvSpPr>
        <p:spPr/>
        <p:txBody>
          <a:bodyPr/>
          <a:lstStyle/>
          <a:p>
            <a:pPr>
              <a:defRPr/>
            </a:pPr>
            <a:fld id="{92C0268C-C029-4760-98E8-5BF4E76A023E}" type="slidenum">
              <a:rPr lang="en-US" smtClean="0"/>
              <a:pPr>
                <a:defRPr/>
              </a:pPr>
              <a:t>57</a:t>
            </a:fld>
            <a:endParaRPr lang="en-US"/>
          </a:p>
        </p:txBody>
      </p:sp>
      <p:pic>
        <p:nvPicPr>
          <p:cNvPr id="4" name="Picture 3" descr="Graphical user interface, application, Teams&#10;&#10;Description automatically generated">
            <a:extLst>
              <a:ext uri="{FF2B5EF4-FFF2-40B4-BE49-F238E27FC236}">
                <a16:creationId xmlns:a16="http://schemas.microsoft.com/office/drawing/2014/main" id="{62CB2979-5B74-354D-9185-8D177A6CDA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4265" y="2600908"/>
            <a:ext cx="4231703" cy="3236257"/>
          </a:xfrm>
          <a:prstGeom prst="rect">
            <a:avLst/>
          </a:prstGeom>
        </p:spPr>
      </p:pic>
    </p:spTree>
    <p:extLst>
      <p:ext uri="{BB962C8B-B14F-4D97-AF65-F5344CB8AC3E}">
        <p14:creationId xmlns:p14="http://schemas.microsoft.com/office/powerpoint/2010/main" val="3989056052"/>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a:xfrm>
            <a:off x="468313" y="260350"/>
            <a:ext cx="8229600" cy="1143000"/>
          </a:xfrm>
        </p:spPr>
        <p:txBody>
          <a:bodyPr>
            <a:normAutofit/>
          </a:bodyPr>
          <a:lstStyle/>
          <a:p>
            <a:pPr algn="ctr" fontAlgn="base">
              <a:lnSpc>
                <a:spcPct val="90000"/>
              </a:lnSpc>
              <a:spcAft>
                <a:spcPct val="0"/>
              </a:spcAft>
              <a:defRPr/>
            </a:pPr>
            <a:r>
              <a:rPr lang="en-US" altLang="es-ES" sz="3200" dirty="0"/>
              <a:t>Why to study Computer Vision?</a:t>
            </a:r>
          </a:p>
        </p:txBody>
      </p:sp>
      <p:sp>
        <p:nvSpPr>
          <p:cNvPr id="3" name="Content Placeholder 2"/>
          <p:cNvSpPr>
            <a:spLocks noGrp="1" noChangeArrowheads="1"/>
          </p:cNvSpPr>
          <p:nvPr>
            <p:ph idx="1"/>
          </p:nvPr>
        </p:nvSpPr>
        <p:spPr>
          <a:xfrm>
            <a:off x="228600" y="1143000"/>
            <a:ext cx="8915400" cy="5562600"/>
          </a:xfrm>
        </p:spPr>
        <p:txBody>
          <a:bodyPr/>
          <a:lstStyle/>
          <a:p>
            <a:pPr eaLnBrk="1" hangingPunct="1"/>
            <a:r>
              <a:rPr lang="en-US" altLang="es-ES" sz="2400">
                <a:cs typeface="Calibri" panose="020F0502020204030204" pitchFamily="34" charset="0"/>
              </a:rPr>
              <a:t>Each second million of images are captured and stored</a:t>
            </a:r>
          </a:p>
          <a:p>
            <a:pPr eaLnBrk="1" hangingPunct="1"/>
            <a:endParaRPr lang="en-US" altLang="es-ES" sz="2400">
              <a:cs typeface="Calibri" panose="020F0502020204030204" pitchFamily="34" charset="0"/>
            </a:endParaRPr>
          </a:p>
          <a:p>
            <a:pPr eaLnBrk="1" hangingPunct="1">
              <a:buFontTx/>
              <a:buNone/>
            </a:pPr>
            <a:endParaRPr lang="en-US" altLang="es-ES" sz="2400">
              <a:cs typeface="Calibri" panose="020F0502020204030204" pitchFamily="34" charset="0"/>
            </a:endParaRPr>
          </a:p>
          <a:p>
            <a:pPr eaLnBrk="1" hangingPunct="1"/>
            <a:endParaRPr lang="en-US" altLang="es-ES" sz="2400">
              <a:cs typeface="Calibri" panose="020F0502020204030204" pitchFamily="34" charset="0"/>
            </a:endParaRPr>
          </a:p>
          <a:p>
            <a:pPr eaLnBrk="1" hangingPunct="1"/>
            <a:endParaRPr lang="en-US" altLang="es-ES" sz="2400">
              <a:cs typeface="Calibri" panose="020F0502020204030204" pitchFamily="34" charset="0"/>
            </a:endParaRPr>
          </a:p>
          <a:p>
            <a:pPr eaLnBrk="1" hangingPunct="1"/>
            <a:endParaRPr lang="en-US" altLang="es-ES" sz="2400">
              <a:cs typeface="Calibri" panose="020F0502020204030204" pitchFamily="34" charset="0"/>
            </a:endParaRPr>
          </a:p>
          <a:p>
            <a:pPr eaLnBrk="1" hangingPunct="1"/>
            <a:endParaRPr lang="en-US" altLang="es-ES" sz="2400">
              <a:cs typeface="Calibri" panose="020F0502020204030204" pitchFamily="34" charset="0"/>
            </a:endParaRPr>
          </a:p>
          <a:p>
            <a:pPr eaLnBrk="1" hangingPunct="1">
              <a:buFontTx/>
              <a:buNone/>
            </a:pPr>
            <a:endParaRPr lang="en-US" altLang="es-ES" sz="2400">
              <a:cs typeface="Calibri" panose="020F0502020204030204" pitchFamily="34" charset="0"/>
            </a:endParaRPr>
          </a:p>
          <a:p>
            <a:pPr eaLnBrk="1" hangingPunct="1"/>
            <a:endParaRPr lang="en-US" altLang="es-ES" sz="2400">
              <a:cs typeface="Calibri" panose="020F0502020204030204" pitchFamily="34" charset="0"/>
            </a:endParaRPr>
          </a:p>
          <a:p>
            <a:pPr eaLnBrk="1" hangingPunct="1"/>
            <a:endParaRPr lang="en-US" altLang="es-ES" sz="2400">
              <a:cs typeface="Calibri" panose="020F0502020204030204" pitchFamily="34" charset="0"/>
            </a:endParaRPr>
          </a:p>
          <a:p>
            <a:pPr eaLnBrk="1" hangingPunct="1"/>
            <a:r>
              <a:rPr lang="en-US" altLang="es-ES" sz="2400">
                <a:cs typeface="Calibri" panose="020F0502020204030204" pitchFamily="34" charset="0"/>
              </a:rPr>
              <a:t>Numerous real applications</a:t>
            </a:r>
          </a:p>
        </p:txBody>
      </p:sp>
      <p:pic>
        <p:nvPicPr>
          <p:cNvPr id="4" name="Picture 7" descr="album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1987550"/>
            <a:ext cx="1289050"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8" descr="album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275" y="1954213"/>
            <a:ext cx="1468438" cy="1038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3" descr="surveillance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525" y="4100513"/>
            <a:ext cx="1397000" cy="1139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4" descr="surveillance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9088" y="4097338"/>
            <a:ext cx="1676400" cy="1133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20" descr="news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8550" y="1987550"/>
            <a:ext cx="1295400" cy="971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22" descr="movie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4700" y="1966913"/>
            <a:ext cx="1600200" cy="1014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24" descr="sports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7600" y="1979613"/>
            <a:ext cx="1485900" cy="987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25" descr="movie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5463" y="1982788"/>
            <a:ext cx="1524000"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30" descr="youtube_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24800" y="3162300"/>
            <a:ext cx="914400" cy="509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36" descr="flickr_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2800" y="3168650"/>
            <a:ext cx="1371600" cy="496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37" descr="google_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3151188"/>
            <a:ext cx="13716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45" descr="vessel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48038" y="4130675"/>
            <a:ext cx="8382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46" descr="spin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68788" y="4054475"/>
            <a:ext cx="8255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47" descr="hubble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23200" y="4219575"/>
            <a:ext cx="1168400" cy="93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6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00600" y="3224213"/>
            <a:ext cx="1706563" cy="387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62" descr="Picsearch - the search engine for pictures and images">
            <a:hlinkClick r:id="rId18"/>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07175" y="3124200"/>
            <a:ext cx="1241425" cy="58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63"/>
          <p:cNvPicPr>
            <a:picLocks noChangeAspect="1" noChangeArrowheads="1"/>
          </p:cNvPicPr>
          <p:nvPr/>
        </p:nvPicPr>
        <p:blipFill>
          <a:blip r:embed="rId20">
            <a:extLst>
              <a:ext uri="{28A0092B-C50C-407E-A947-70E740481C1C}">
                <a14:useLocalDpi xmlns:a14="http://schemas.microsoft.com/office/drawing/2010/main" val="0"/>
              </a:ext>
            </a:extLst>
          </a:blip>
          <a:srcRect r="45854"/>
          <a:stretch>
            <a:fillRect/>
          </a:stretch>
        </p:blipFill>
        <p:spPr bwMode="auto">
          <a:xfrm>
            <a:off x="1657350" y="3165475"/>
            <a:ext cx="1619250"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pic>
      <p:pic>
        <p:nvPicPr>
          <p:cNvPr id="24" name="Picture 43" descr="Hawaii_IR_loop"/>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45250" y="4002088"/>
            <a:ext cx="12954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44" descr="aerial"/>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54613" y="4049713"/>
            <a:ext cx="1143000" cy="1212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98" name="Text Box 6"/>
          <p:cNvSpPr txBox="1">
            <a:spLocks noChangeArrowheads="1"/>
          </p:cNvSpPr>
          <p:nvPr/>
        </p:nvSpPr>
        <p:spPr bwMode="auto">
          <a:xfrm>
            <a:off x="7634288" y="6581775"/>
            <a:ext cx="1314450" cy="238125"/>
          </a:xfrm>
          <a:prstGeom prst="rect">
            <a:avLst/>
          </a:prstGeom>
          <a:noFill/>
          <a:ln>
            <a:noFill/>
          </a:ln>
        </p:spPr>
        <p:txBody>
          <a:bodyPr wrap="none">
            <a:spAutoFit/>
          </a:bodyPr>
          <a:lstStyle>
            <a:lvl1pPr>
              <a:defRPr sz="2800">
                <a:solidFill>
                  <a:schemeClr val="tx1"/>
                </a:solidFill>
                <a:latin typeface="Arial" charset="0"/>
                <a:ea typeface="ＭＳ Ｐゴシック" charset="0"/>
                <a:cs typeface="ＭＳ Ｐゴシック" charset="0"/>
              </a:defRPr>
            </a:lvl1pPr>
            <a:lvl2pPr marL="742950" indent="-285750">
              <a:defRPr sz="2800">
                <a:solidFill>
                  <a:schemeClr val="tx1"/>
                </a:solidFill>
                <a:latin typeface="Arial" charset="0"/>
                <a:ea typeface="ＭＳ Ｐゴシック" charset="0"/>
              </a:defRPr>
            </a:lvl2pPr>
            <a:lvl3pPr marL="1143000" indent="-228600">
              <a:defRPr sz="2800">
                <a:solidFill>
                  <a:schemeClr val="tx1"/>
                </a:solidFill>
                <a:latin typeface="Arial" charset="0"/>
                <a:ea typeface="ＭＳ Ｐゴシック" charset="0"/>
              </a:defRPr>
            </a:lvl3pPr>
            <a:lvl4pPr marL="1600200" indent="-228600">
              <a:defRPr sz="2800">
                <a:solidFill>
                  <a:schemeClr val="tx1"/>
                </a:solidFill>
                <a:latin typeface="Arial" charset="0"/>
                <a:ea typeface="ＭＳ Ｐゴシック" charset="0"/>
              </a:defRPr>
            </a:lvl4pPr>
            <a:lvl5pPr marL="2057400" indent="-228600">
              <a:defRPr sz="2800">
                <a:solidFill>
                  <a:schemeClr val="tx1"/>
                </a:solidFill>
                <a:latin typeface="Arial" charset="0"/>
                <a:ea typeface="ＭＳ Ｐゴシック" charset="0"/>
              </a:defRPr>
            </a:lvl5pPr>
            <a:lvl6pPr marL="2514600" indent="-228600" eaLnBrk="0" fontAlgn="base" hangingPunct="0">
              <a:lnSpc>
                <a:spcPct val="90000"/>
              </a:lnSpc>
              <a:spcBef>
                <a:spcPct val="20000"/>
              </a:spcBef>
              <a:spcAft>
                <a:spcPct val="0"/>
              </a:spcAft>
              <a:buChar char="•"/>
              <a:defRPr sz="2800">
                <a:solidFill>
                  <a:schemeClr val="tx1"/>
                </a:solidFill>
                <a:latin typeface="Arial" charset="0"/>
                <a:ea typeface="ＭＳ Ｐゴシック" charset="0"/>
              </a:defRPr>
            </a:lvl6pPr>
            <a:lvl7pPr marL="2971800" indent="-228600" eaLnBrk="0" fontAlgn="base" hangingPunct="0">
              <a:lnSpc>
                <a:spcPct val="90000"/>
              </a:lnSpc>
              <a:spcBef>
                <a:spcPct val="20000"/>
              </a:spcBef>
              <a:spcAft>
                <a:spcPct val="0"/>
              </a:spcAft>
              <a:buChar char="•"/>
              <a:defRPr sz="2800">
                <a:solidFill>
                  <a:schemeClr val="tx1"/>
                </a:solidFill>
                <a:latin typeface="Arial" charset="0"/>
                <a:ea typeface="ＭＳ Ｐゴシック" charset="0"/>
              </a:defRPr>
            </a:lvl7pPr>
            <a:lvl8pPr marL="3429000" indent="-228600" eaLnBrk="0" fontAlgn="base" hangingPunct="0">
              <a:lnSpc>
                <a:spcPct val="90000"/>
              </a:lnSpc>
              <a:spcBef>
                <a:spcPct val="20000"/>
              </a:spcBef>
              <a:spcAft>
                <a:spcPct val="0"/>
              </a:spcAft>
              <a:buChar char="•"/>
              <a:defRPr sz="2800">
                <a:solidFill>
                  <a:schemeClr val="tx1"/>
                </a:solidFill>
                <a:latin typeface="Arial" charset="0"/>
                <a:ea typeface="ＭＳ Ｐゴシック" charset="0"/>
              </a:defRPr>
            </a:lvl8pPr>
            <a:lvl9pPr marL="3886200" indent="-228600" eaLnBrk="0" fontAlgn="base" hangingPunct="0">
              <a:lnSpc>
                <a:spcPct val="90000"/>
              </a:lnSpc>
              <a:spcBef>
                <a:spcPct val="20000"/>
              </a:spcBef>
              <a:spcAft>
                <a:spcPct val="0"/>
              </a:spcAft>
              <a:buChar char="•"/>
              <a:defRPr sz="2800">
                <a:solidFill>
                  <a:schemeClr val="tx1"/>
                </a:solidFill>
                <a:latin typeface="Arial" charset="0"/>
                <a:ea typeface="ＭＳ Ｐゴシック" charset="0"/>
              </a:defRPr>
            </a:lvl9pPr>
          </a:lstStyle>
          <a:p>
            <a:pPr algn="ctr" eaLnBrk="1" hangingPunct="1">
              <a:lnSpc>
                <a:spcPct val="90000"/>
              </a:lnSpc>
              <a:spcBef>
                <a:spcPct val="50000"/>
              </a:spcBef>
              <a:buFontTx/>
              <a:buChar char="•"/>
              <a:defRPr/>
            </a:pPr>
            <a:r>
              <a:rPr lang="en-US" sz="1050" b="1" dirty="0">
                <a:latin typeface="Calibri" panose="020F0502020204030204" pitchFamily="34" charset="0"/>
                <a:ea typeface="Calibri"/>
                <a:cs typeface="Calibri"/>
              </a:rPr>
              <a:t>Source: S. </a:t>
            </a:r>
            <a:r>
              <a:rPr lang="en-US" sz="1050" b="1" dirty="0" err="1">
                <a:latin typeface="Calibri" panose="020F0502020204030204" pitchFamily="34" charset="0"/>
                <a:ea typeface="Calibri"/>
                <a:cs typeface="Calibri"/>
              </a:rPr>
              <a:t>Lazebnik</a:t>
            </a:r>
            <a:endParaRPr lang="en-US" sz="1050" b="1" dirty="0">
              <a:latin typeface="Calibri" panose="020F0502020204030204" pitchFamily="34" charset="0"/>
              <a:ea typeface="Calibri"/>
              <a:cs typeface="Calibri"/>
            </a:endParaRPr>
          </a:p>
        </p:txBody>
      </p:sp>
      <p:sp>
        <p:nvSpPr>
          <p:cNvPr id="114712"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1CB85675-3461-9049-B6F7-D476D169CD12}"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95DEE049-B870-D441-9B98-8BBC7F1A9F0C}"/>
              </a:ext>
            </a:extLst>
          </p:cNvPr>
          <p:cNvSpPr>
            <a:spLocks noGrp="1"/>
          </p:cNvSpPr>
          <p:nvPr>
            <p:ph type="sldNum" sz="quarter" idx="12"/>
          </p:nvPr>
        </p:nvSpPr>
        <p:spPr/>
        <p:txBody>
          <a:bodyPr/>
          <a:lstStyle/>
          <a:p>
            <a:pPr>
              <a:defRPr/>
            </a:pPr>
            <a:fld id="{92C0268C-C029-4760-98E8-5BF4E76A023E}" type="slidenum">
              <a:rPr lang="en-US" smtClean="0"/>
              <a:pPr>
                <a:defRPr/>
              </a:pPr>
              <a:t>58</a:t>
            </a:fld>
            <a:endParaRPr lang="en-US"/>
          </a:p>
        </p:txBody>
      </p:sp>
    </p:spTree>
    <p:extLst>
      <p:ext uri="{BB962C8B-B14F-4D97-AF65-F5344CB8AC3E}">
        <p14:creationId xmlns:p14="http://schemas.microsoft.com/office/powerpoint/2010/main" val="217920877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0" presetClass="entr" presetSubtype="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Effect transition="in" filter="fade">
                                      <p:cBhvr>
                                        <p:cTn id="7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ítulo 1"/>
          <p:cNvSpPr>
            <a:spLocks noGrp="1" noChangeArrowheads="1"/>
          </p:cNvSpPr>
          <p:nvPr>
            <p:ph type="title"/>
          </p:nvPr>
        </p:nvSpPr>
        <p:spPr/>
        <p:txBody>
          <a:bodyPr/>
          <a:lstStyle/>
          <a:p>
            <a:pPr algn="ctr" fontAlgn="base">
              <a:lnSpc>
                <a:spcPct val="90000"/>
              </a:lnSpc>
              <a:spcAft>
                <a:spcPct val="0"/>
              </a:spcAft>
              <a:defRPr/>
            </a:pPr>
            <a:r>
              <a:rPr lang="es-ES" altLang="es-ES" sz="3200" dirty="0"/>
              <a:t>Deep </a:t>
            </a:r>
            <a:r>
              <a:rPr lang="es-ES" altLang="es-ES" sz="3200" dirty="0" err="1"/>
              <a:t>learning</a:t>
            </a:r>
            <a:endParaRPr lang="es-ES" altLang="es-ES" sz="3200" dirty="0"/>
          </a:p>
        </p:txBody>
      </p:sp>
      <p:pic>
        <p:nvPicPr>
          <p:cNvPr id="116739" name="Marcador de contenido 3" descr="Screen Shot 2016-09-13 at 23.32.06.png">
            <a:hlinkClick r:id="rId2"/>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3258" r="-3258"/>
          <a:stretch>
            <a:fillRect/>
          </a:stretch>
        </p:blipFill>
        <p:spPr/>
      </p:pic>
      <p:sp>
        <p:nvSpPr>
          <p:cNvPr id="116740" name="Marcador de fecha 2"/>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71E9A8E1-3439-3340-8B16-822F2E497A6B}"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586E9058-D5DE-C041-80DF-0543E786169B}"/>
              </a:ext>
            </a:extLst>
          </p:cNvPr>
          <p:cNvSpPr>
            <a:spLocks noGrp="1"/>
          </p:cNvSpPr>
          <p:nvPr>
            <p:ph type="sldNum" sz="quarter" idx="12"/>
          </p:nvPr>
        </p:nvSpPr>
        <p:spPr/>
        <p:txBody>
          <a:bodyPr/>
          <a:lstStyle/>
          <a:p>
            <a:pPr>
              <a:defRPr/>
            </a:pPr>
            <a:fld id="{92C0268C-C029-4760-98E8-5BF4E76A023E}" type="slidenum">
              <a:rPr lang="en-US" smtClean="0"/>
              <a:pPr>
                <a:defRPr/>
              </a:pPr>
              <a:t>59</a:t>
            </a:fld>
            <a:endParaRPr lang="en-US"/>
          </a:p>
        </p:txBody>
      </p:sp>
    </p:spTree>
    <p:extLst>
      <p:ext uri="{BB962C8B-B14F-4D97-AF65-F5344CB8AC3E}">
        <p14:creationId xmlns:p14="http://schemas.microsoft.com/office/powerpoint/2010/main" val="348144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4B7DA-B17D-914F-8FB9-F95D60BFAB60}"/>
              </a:ext>
            </a:extLst>
          </p:cNvPr>
          <p:cNvSpPr>
            <a:spLocks noGrp="1"/>
          </p:cNvSpPr>
          <p:nvPr>
            <p:ph type="title"/>
          </p:nvPr>
        </p:nvSpPr>
        <p:spPr/>
        <p:txBody>
          <a:bodyPr>
            <a:normAutofit/>
          </a:bodyPr>
          <a:lstStyle/>
          <a:p>
            <a:r>
              <a:rPr lang="en-GB" dirty="0"/>
              <a:t>Transversal skills</a:t>
            </a:r>
            <a:endParaRPr lang="en-ES" dirty="0"/>
          </a:p>
        </p:txBody>
      </p:sp>
      <p:sp>
        <p:nvSpPr>
          <p:cNvPr id="3" name="Content Placeholder 2">
            <a:extLst>
              <a:ext uri="{FF2B5EF4-FFF2-40B4-BE49-F238E27FC236}">
                <a16:creationId xmlns:a16="http://schemas.microsoft.com/office/drawing/2014/main" id="{657C28BD-5CC6-264F-800E-9A52985E2C18}"/>
              </a:ext>
            </a:extLst>
          </p:cNvPr>
          <p:cNvSpPr>
            <a:spLocks noGrp="1"/>
          </p:cNvSpPr>
          <p:nvPr>
            <p:ph idx="1"/>
          </p:nvPr>
        </p:nvSpPr>
        <p:spPr/>
        <p:txBody>
          <a:bodyPr/>
          <a:lstStyle/>
          <a:p>
            <a:pPr marL="0" indent="0">
              <a:buNone/>
            </a:pPr>
            <a:r>
              <a:rPr lang="en-GB" dirty="0"/>
              <a:t>• Communication of the research results in different ways:</a:t>
            </a:r>
          </a:p>
          <a:p>
            <a:pPr marL="0" indent="0">
              <a:buNone/>
            </a:pPr>
            <a:r>
              <a:rPr lang="en-GB" dirty="0"/>
              <a:t>written, programming, graphic.</a:t>
            </a:r>
          </a:p>
          <a:p>
            <a:pPr marL="0" indent="0">
              <a:buNone/>
            </a:pPr>
            <a:endParaRPr lang="en-GB" dirty="0"/>
          </a:p>
          <a:p>
            <a:pPr marL="0" indent="0">
              <a:buNone/>
            </a:pPr>
            <a:r>
              <a:rPr lang="en-GB" dirty="0"/>
              <a:t>•Work, make decisions and reason in group (pairs).</a:t>
            </a:r>
          </a:p>
          <a:p>
            <a:pPr marL="0" indent="0">
              <a:buNone/>
            </a:pPr>
            <a:endParaRPr lang="en-GB" dirty="0"/>
          </a:p>
          <a:p>
            <a:pPr marL="0" indent="0">
              <a:buNone/>
            </a:pPr>
            <a:r>
              <a:rPr lang="en-GB" dirty="0"/>
              <a:t>• Critical thinking (application of knowledge to specific</a:t>
            </a:r>
          </a:p>
          <a:p>
            <a:pPr marL="0" indent="0">
              <a:buNone/>
            </a:pPr>
            <a:r>
              <a:rPr lang="en-GB" dirty="0"/>
              <a:t>problems).</a:t>
            </a:r>
          </a:p>
          <a:p>
            <a:pPr marL="0" indent="0">
              <a:buNone/>
            </a:pPr>
            <a:endParaRPr lang="en-GB" dirty="0"/>
          </a:p>
          <a:p>
            <a:pPr marL="0" indent="0">
              <a:buNone/>
            </a:pPr>
            <a:r>
              <a:rPr lang="en-GB" dirty="0"/>
              <a:t>• Identify and </a:t>
            </a:r>
            <a:r>
              <a:rPr lang="en-GB" dirty="0" err="1"/>
              <a:t>analyze</a:t>
            </a:r>
            <a:r>
              <a:rPr lang="en-GB" dirty="0"/>
              <a:t> the necessary information to a</a:t>
            </a:r>
          </a:p>
          <a:p>
            <a:pPr marL="0" indent="0">
              <a:buNone/>
            </a:pPr>
            <a:r>
              <a:rPr lang="en-GB" dirty="0"/>
              <a:t>particular task.</a:t>
            </a:r>
          </a:p>
          <a:p>
            <a:pPr marL="0" indent="0">
              <a:buNone/>
            </a:pPr>
            <a:endParaRPr lang="en-ES" dirty="0"/>
          </a:p>
        </p:txBody>
      </p:sp>
      <p:sp>
        <p:nvSpPr>
          <p:cNvPr id="4" name="Date Placeholder 3">
            <a:extLst>
              <a:ext uri="{FF2B5EF4-FFF2-40B4-BE49-F238E27FC236}">
                <a16:creationId xmlns:a16="http://schemas.microsoft.com/office/drawing/2014/main" id="{AF9B4986-F469-7641-B71C-EAC5EFDA6E60}"/>
              </a:ext>
            </a:extLst>
          </p:cNvPr>
          <p:cNvSpPr>
            <a:spLocks noGrp="1"/>
          </p:cNvSpPr>
          <p:nvPr>
            <p:ph type="dt" sz="half" idx="10"/>
          </p:nvPr>
        </p:nvSpPr>
        <p:spPr/>
        <p:txBody>
          <a:bodyPr/>
          <a:lstStyle/>
          <a:p>
            <a:pPr algn="l" rtl="0" fontAlgn="base">
              <a:spcBef>
                <a:spcPct val="0"/>
              </a:spcBef>
              <a:spcAft>
                <a:spcPct val="0"/>
              </a:spcAft>
              <a:defRPr/>
            </a:pPr>
            <a:fld id="{16E4EB1A-7523-414A-BBC2-DAE851735DCC}" type="datetime10">
              <a:rPr lang="en-US" b="1" kern="1200" smtClean="0">
                <a:ea typeface="+mn-ea"/>
                <a:cs typeface="+mn-cs"/>
              </a:rPr>
              <a:t>23:38</a:t>
            </a:fld>
            <a:endParaRPr lang="en-US" b="1" kern="1200">
              <a:ea typeface="+mn-ea"/>
              <a:cs typeface="+mn-cs"/>
            </a:endParaRPr>
          </a:p>
        </p:txBody>
      </p:sp>
      <p:sp>
        <p:nvSpPr>
          <p:cNvPr id="5" name="Footer Placeholder 4">
            <a:extLst>
              <a:ext uri="{FF2B5EF4-FFF2-40B4-BE49-F238E27FC236}">
                <a16:creationId xmlns:a16="http://schemas.microsoft.com/office/drawing/2014/main" id="{6621EAD8-2A34-8041-B1BB-9BA780EDC7C8}"/>
              </a:ext>
            </a:extLst>
          </p:cNvPr>
          <p:cNvSpPr>
            <a:spLocks noGrp="1"/>
          </p:cNvSpPr>
          <p:nvPr>
            <p:ph type="ftr" sz="quarter" idx="11"/>
          </p:nvPr>
        </p:nvSpPr>
        <p:spPr/>
        <p:txBody>
          <a:bodyPr/>
          <a:lstStyle/>
          <a:p>
            <a:pPr fontAlgn="base">
              <a:spcBef>
                <a:spcPct val="0"/>
              </a:spcBef>
              <a:spcAft>
                <a:spcPct val="0"/>
              </a:spcAft>
              <a:defRPr/>
            </a:pPr>
            <a:r>
              <a:rPr lang="en-US" b="1"/>
              <a:t>Artificial Vision</a:t>
            </a:r>
            <a:endParaRPr lang="en-US" b="1" dirty="0"/>
          </a:p>
        </p:txBody>
      </p:sp>
      <p:sp>
        <p:nvSpPr>
          <p:cNvPr id="6" name="Slide Number Placeholder 5">
            <a:extLst>
              <a:ext uri="{FF2B5EF4-FFF2-40B4-BE49-F238E27FC236}">
                <a16:creationId xmlns:a16="http://schemas.microsoft.com/office/drawing/2014/main" id="{B9B8B221-E65C-1E4D-B1B2-9836B73B3202}"/>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6</a:t>
            </a:fld>
            <a:endParaRPr lang="en-US" b="1" kern="1200">
              <a:ea typeface="+mn-ea"/>
              <a:cs typeface="+mn-cs"/>
            </a:endParaRPr>
          </a:p>
        </p:txBody>
      </p:sp>
    </p:spTree>
    <p:extLst>
      <p:ext uri="{BB962C8B-B14F-4D97-AF65-F5344CB8AC3E}">
        <p14:creationId xmlns:p14="http://schemas.microsoft.com/office/powerpoint/2010/main" val="7648839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ítulo 1"/>
          <p:cNvSpPr>
            <a:spLocks noGrp="1" noChangeArrowheads="1"/>
          </p:cNvSpPr>
          <p:nvPr>
            <p:ph type="title"/>
          </p:nvPr>
        </p:nvSpPr>
        <p:spPr/>
        <p:txBody>
          <a:bodyPr/>
          <a:lstStyle/>
          <a:p>
            <a:pPr algn="ctr" fontAlgn="base">
              <a:lnSpc>
                <a:spcPct val="90000"/>
              </a:lnSpc>
              <a:spcAft>
                <a:spcPct val="0"/>
              </a:spcAft>
              <a:defRPr/>
            </a:pPr>
            <a:r>
              <a:rPr lang="es-ES" altLang="es-ES" sz="3200" dirty="0"/>
              <a:t>Deep </a:t>
            </a:r>
            <a:r>
              <a:rPr lang="es-ES" altLang="es-ES" sz="3200" dirty="0" err="1"/>
              <a:t>learning</a:t>
            </a:r>
            <a:endParaRPr lang="es-ES" altLang="es-ES" sz="3200" dirty="0"/>
          </a:p>
        </p:txBody>
      </p:sp>
      <p:pic>
        <p:nvPicPr>
          <p:cNvPr id="117763" name="Marcador de contenido 3" descr="Screen Shot 2016-09-13 at 23.23.18.png">
            <a:hlinkClick r:id="rId2"/>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6984" r="-6984"/>
          <a:stretch>
            <a:fillRect/>
          </a:stretch>
        </p:blipFill>
        <p:spPr>
          <a:xfrm>
            <a:off x="179388" y="1341438"/>
            <a:ext cx="4321175" cy="2374900"/>
          </a:xfrm>
        </p:spPr>
      </p:pic>
      <p:pic>
        <p:nvPicPr>
          <p:cNvPr id="117764" name="Imagen 5" descr="Screen Shot 2016-09-13 at 23.26.55.png">
            <a:hlinkClick r:id="rId4"/>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19700" y="1268413"/>
            <a:ext cx="3132138" cy="2384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7765" name="Imagen 6" descr="Screen Shot 2016-09-13 at 23.28.36.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5288" y="4221163"/>
            <a:ext cx="3910012" cy="1954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7766" name="Imagen 7" descr="Screen Shot 2016-09-13 at 23.30.36.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787900" y="4221163"/>
            <a:ext cx="4032250" cy="2238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7767" name="Marcador de fecha 2"/>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7DA31CF4-1D80-A14B-B86A-2C3E565756A9}"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7A92CE02-EE1A-2740-9CAE-1AF5A4A08D4F}"/>
              </a:ext>
            </a:extLst>
          </p:cNvPr>
          <p:cNvSpPr>
            <a:spLocks noGrp="1"/>
          </p:cNvSpPr>
          <p:nvPr>
            <p:ph type="sldNum" sz="quarter" idx="12"/>
          </p:nvPr>
        </p:nvSpPr>
        <p:spPr/>
        <p:txBody>
          <a:bodyPr/>
          <a:lstStyle/>
          <a:p>
            <a:pPr>
              <a:defRPr/>
            </a:pPr>
            <a:fld id="{92C0268C-C029-4760-98E8-5BF4E76A023E}" type="slidenum">
              <a:rPr lang="en-US" smtClean="0"/>
              <a:pPr>
                <a:defRPr/>
              </a:pPr>
              <a:t>60</a:t>
            </a:fld>
            <a:endParaRPr lang="en-US"/>
          </a:p>
        </p:txBody>
      </p:sp>
    </p:spTree>
    <p:extLst>
      <p:ext uri="{BB962C8B-B14F-4D97-AF65-F5344CB8AC3E}">
        <p14:creationId xmlns:p14="http://schemas.microsoft.com/office/powerpoint/2010/main" val="34466691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457200" y="0"/>
            <a:ext cx="8229600" cy="1143000"/>
          </a:xfrm>
        </p:spPr>
        <p:txBody>
          <a:bodyPr>
            <a:normAutofit/>
          </a:bodyPr>
          <a:lstStyle/>
          <a:p>
            <a:pPr algn="ctr" fontAlgn="base">
              <a:lnSpc>
                <a:spcPct val="90000"/>
              </a:lnSpc>
              <a:spcAft>
                <a:spcPct val="0"/>
              </a:spcAft>
              <a:defRPr/>
            </a:pPr>
            <a:r>
              <a:rPr lang="en-US" altLang="es-ES" sz="3200" dirty="0"/>
              <a:t>Assisted driving</a:t>
            </a:r>
          </a:p>
        </p:txBody>
      </p:sp>
      <p:pic>
        <p:nvPicPr>
          <p:cNvPr id="128003" name="Picture 3" descr="p1010172_bx"/>
          <p:cNvPicPr>
            <a:picLocks noChangeAspect="1" noChangeArrowheads="1"/>
          </p:cNvPicPr>
          <p:nvPr/>
        </p:nvPicPr>
        <p:blipFill>
          <a:blip r:embed="rId3" cstate="print">
            <a:extLst>
              <a:ext uri="{28A0092B-C50C-407E-A947-70E740481C1C}">
                <a14:useLocalDpi xmlns:a14="http://schemas.microsoft.com/office/drawing/2010/main" val="0"/>
              </a:ext>
            </a:extLst>
          </a:blip>
          <a:srcRect l="13000" t="10655" r="13000" b="14761"/>
          <a:stretch>
            <a:fillRect/>
          </a:stretch>
        </p:blipFill>
        <p:spPr bwMode="auto">
          <a:xfrm>
            <a:off x="381000" y="1295400"/>
            <a:ext cx="3429000" cy="259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8004" name="Group 4"/>
          <p:cNvGrpSpPr>
            <a:grpSpLocks/>
          </p:cNvGrpSpPr>
          <p:nvPr/>
        </p:nvGrpSpPr>
        <p:grpSpPr bwMode="auto">
          <a:xfrm>
            <a:off x="4038600" y="1185863"/>
            <a:ext cx="2566988" cy="2938462"/>
            <a:chOff x="2702" y="825"/>
            <a:chExt cx="3033" cy="3473"/>
          </a:xfrm>
        </p:grpSpPr>
        <p:grpSp>
          <p:nvGrpSpPr>
            <p:cNvPr id="128014" name="Group 5"/>
            <p:cNvGrpSpPr>
              <a:grpSpLocks/>
            </p:cNvGrpSpPr>
            <p:nvPr/>
          </p:nvGrpSpPr>
          <p:grpSpPr bwMode="auto">
            <a:xfrm>
              <a:off x="2702" y="825"/>
              <a:ext cx="3033" cy="3473"/>
              <a:chOff x="2702" y="825"/>
              <a:chExt cx="3033" cy="3473"/>
            </a:xfrm>
          </p:grpSpPr>
          <p:grpSp>
            <p:nvGrpSpPr>
              <p:cNvPr id="128023" name="Group 6"/>
              <p:cNvGrpSpPr>
                <a:grpSpLocks/>
              </p:cNvGrpSpPr>
              <p:nvPr/>
            </p:nvGrpSpPr>
            <p:grpSpPr bwMode="auto">
              <a:xfrm>
                <a:off x="2702" y="825"/>
                <a:ext cx="3033" cy="3473"/>
                <a:chOff x="2694" y="672"/>
                <a:chExt cx="3033" cy="3473"/>
              </a:xfrm>
            </p:grpSpPr>
            <p:pic>
              <p:nvPicPr>
                <p:cNvPr id="128028" name="Picture 7" descr="p1010172_ov"/>
                <p:cNvPicPr>
                  <a:picLocks noChangeAspect="1" noChangeArrowheads="1"/>
                </p:cNvPicPr>
                <p:nvPr/>
              </p:nvPicPr>
              <p:blipFill>
                <a:blip r:embed="rId4">
                  <a:extLst>
                    <a:ext uri="{28A0092B-C50C-407E-A947-70E740481C1C}">
                      <a14:useLocalDpi xmlns:a14="http://schemas.microsoft.com/office/drawing/2010/main" val="0"/>
                    </a:ext>
                  </a:extLst>
                </a:blip>
                <a:srcRect l="16000" t="2664" r="19000" b="1443"/>
                <a:stretch>
                  <a:fillRect/>
                </a:stretch>
              </p:blipFill>
              <p:spPr bwMode="auto">
                <a:xfrm>
                  <a:off x="2694" y="672"/>
                  <a:ext cx="3033" cy="3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029" name="Text Box 8"/>
                <p:cNvSpPr txBox="1">
                  <a:spLocks noChangeArrowheads="1"/>
                </p:cNvSpPr>
                <p:nvPr/>
              </p:nvSpPr>
              <p:spPr bwMode="auto">
                <a:xfrm>
                  <a:off x="3962" y="3936"/>
                  <a:ext cx="625" cy="2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600">
                      <a:solidFill>
                        <a:srgbClr val="000000"/>
                      </a:solidFill>
                    </a:rPr>
                    <a:t>meters</a:t>
                  </a:r>
                </a:p>
              </p:txBody>
            </p:sp>
            <p:sp>
              <p:nvSpPr>
                <p:cNvPr id="128030" name="Text Box 9"/>
                <p:cNvSpPr txBox="1">
                  <a:spLocks noChangeArrowheads="1"/>
                </p:cNvSpPr>
                <p:nvPr/>
              </p:nvSpPr>
              <p:spPr bwMode="auto">
                <a:xfrm rot="-5400000">
                  <a:off x="2499" y="2153"/>
                  <a:ext cx="623" cy="2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spcBef>
                      <a:spcPct val="50000"/>
                    </a:spcBef>
                  </a:pPr>
                  <a:r>
                    <a:rPr lang="en-US" altLang="es-ES" sz="600">
                      <a:solidFill>
                        <a:srgbClr val="000000"/>
                      </a:solidFill>
                    </a:rPr>
                    <a:t>meters</a:t>
                  </a:r>
                </a:p>
              </p:txBody>
            </p:sp>
          </p:grpSp>
          <p:sp>
            <p:nvSpPr>
              <p:cNvPr id="128024" name="Oval 10"/>
              <p:cNvSpPr>
                <a:spLocks noChangeAspect="1" noChangeArrowheads="1"/>
              </p:cNvSpPr>
              <p:nvPr/>
            </p:nvSpPr>
            <p:spPr bwMode="auto">
              <a:xfrm>
                <a:off x="4565" y="2709"/>
                <a:ext cx="40" cy="40"/>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endParaRPr lang="es-ES" altLang="es-ES" sz="2800">
                  <a:solidFill>
                    <a:srgbClr val="000000"/>
                  </a:solidFill>
                </a:endParaRPr>
              </a:p>
            </p:txBody>
          </p:sp>
          <p:sp>
            <p:nvSpPr>
              <p:cNvPr id="128025" name="Oval 11"/>
              <p:cNvSpPr>
                <a:spLocks noChangeArrowheads="1"/>
              </p:cNvSpPr>
              <p:nvPr/>
            </p:nvSpPr>
            <p:spPr bwMode="auto">
              <a:xfrm>
                <a:off x="3908" y="2008"/>
                <a:ext cx="35" cy="35"/>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endParaRPr lang="es-ES" altLang="es-ES" sz="2800">
                  <a:solidFill>
                    <a:srgbClr val="000000"/>
                  </a:solidFill>
                </a:endParaRPr>
              </a:p>
            </p:txBody>
          </p:sp>
          <p:sp>
            <p:nvSpPr>
              <p:cNvPr id="128026" name="Oval 12"/>
              <p:cNvSpPr>
                <a:spLocks noChangeAspect="1" noChangeArrowheads="1"/>
              </p:cNvSpPr>
              <p:nvPr/>
            </p:nvSpPr>
            <p:spPr bwMode="auto">
              <a:xfrm>
                <a:off x="4628" y="2709"/>
                <a:ext cx="40" cy="40"/>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endParaRPr lang="es-ES" altLang="es-ES" sz="2800">
                  <a:solidFill>
                    <a:srgbClr val="000000"/>
                  </a:solidFill>
                </a:endParaRPr>
              </a:p>
            </p:txBody>
          </p:sp>
          <p:sp>
            <p:nvSpPr>
              <p:cNvPr id="128027" name="Oval 13"/>
              <p:cNvSpPr>
                <a:spLocks noChangeAspect="1" noChangeArrowheads="1"/>
              </p:cNvSpPr>
              <p:nvPr/>
            </p:nvSpPr>
            <p:spPr bwMode="auto">
              <a:xfrm>
                <a:off x="3606" y="2323"/>
                <a:ext cx="40" cy="40"/>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endParaRPr lang="es-ES" altLang="es-ES" sz="2800">
                  <a:solidFill>
                    <a:srgbClr val="000000"/>
                  </a:solidFill>
                </a:endParaRPr>
              </a:p>
            </p:txBody>
          </p:sp>
        </p:grpSp>
        <p:sp>
          <p:nvSpPr>
            <p:cNvPr id="128015" name="Text Box 14"/>
            <p:cNvSpPr txBox="1">
              <a:spLocks noChangeArrowheads="1"/>
            </p:cNvSpPr>
            <p:nvPr/>
          </p:nvSpPr>
          <p:spPr bwMode="auto">
            <a:xfrm>
              <a:off x="3025" y="2161"/>
              <a:ext cx="382" cy="3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spcBef>
                  <a:spcPct val="50000"/>
                </a:spcBef>
              </a:pPr>
              <a:r>
                <a:rPr lang="en-US" altLang="es-ES" sz="600">
                  <a:solidFill>
                    <a:srgbClr val="000000"/>
                  </a:solidFill>
                </a:rPr>
                <a:t>Ped</a:t>
              </a:r>
            </a:p>
          </p:txBody>
        </p:sp>
        <p:sp>
          <p:nvSpPr>
            <p:cNvPr id="128016" name="Line 15"/>
            <p:cNvSpPr>
              <a:spLocks noChangeShapeType="1"/>
            </p:cNvSpPr>
            <p:nvPr/>
          </p:nvSpPr>
          <p:spPr bwMode="auto">
            <a:xfrm>
              <a:off x="3360" y="2256"/>
              <a:ext cx="192" cy="48"/>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28017" name="Line 16"/>
            <p:cNvSpPr>
              <a:spLocks noChangeShapeType="1"/>
            </p:cNvSpPr>
            <p:nvPr/>
          </p:nvSpPr>
          <p:spPr bwMode="auto">
            <a:xfrm flipV="1">
              <a:off x="3360" y="2016"/>
              <a:ext cx="528" cy="192"/>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28018" name="Text Box 17"/>
            <p:cNvSpPr txBox="1">
              <a:spLocks noChangeArrowheads="1"/>
            </p:cNvSpPr>
            <p:nvPr/>
          </p:nvSpPr>
          <p:spPr bwMode="auto">
            <a:xfrm>
              <a:off x="5159" y="2401"/>
              <a:ext cx="385" cy="3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spcBef>
                  <a:spcPct val="50000"/>
                </a:spcBef>
              </a:pPr>
              <a:r>
                <a:rPr lang="en-US" altLang="es-ES" sz="600">
                  <a:solidFill>
                    <a:srgbClr val="000000"/>
                  </a:solidFill>
                </a:rPr>
                <a:t>Ped</a:t>
              </a:r>
            </a:p>
          </p:txBody>
        </p:sp>
        <p:sp>
          <p:nvSpPr>
            <p:cNvPr id="128019" name="Line 18"/>
            <p:cNvSpPr>
              <a:spLocks noChangeShapeType="1"/>
            </p:cNvSpPr>
            <p:nvPr/>
          </p:nvSpPr>
          <p:spPr bwMode="auto">
            <a:xfrm flipH="1">
              <a:off x="4704" y="2564"/>
              <a:ext cx="480" cy="144"/>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28020" name="Line 19"/>
            <p:cNvSpPr>
              <a:spLocks noChangeShapeType="1"/>
            </p:cNvSpPr>
            <p:nvPr/>
          </p:nvSpPr>
          <p:spPr bwMode="auto">
            <a:xfrm flipH="1">
              <a:off x="4608" y="2496"/>
              <a:ext cx="576" cy="192"/>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28021" name="Text Box 20"/>
            <p:cNvSpPr txBox="1">
              <a:spLocks noChangeArrowheads="1"/>
            </p:cNvSpPr>
            <p:nvPr/>
          </p:nvSpPr>
          <p:spPr bwMode="auto">
            <a:xfrm>
              <a:off x="3072" y="2688"/>
              <a:ext cx="480" cy="2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spcBef>
                  <a:spcPct val="50000"/>
                </a:spcBef>
              </a:pPr>
              <a:r>
                <a:rPr lang="en-US" altLang="es-ES" sz="600">
                  <a:solidFill>
                    <a:srgbClr val="000000"/>
                  </a:solidFill>
                </a:rPr>
                <a:t>Car</a:t>
              </a:r>
            </a:p>
          </p:txBody>
        </p:sp>
        <p:sp>
          <p:nvSpPr>
            <p:cNvPr id="128022" name="Line 21"/>
            <p:cNvSpPr>
              <a:spLocks noChangeShapeType="1"/>
            </p:cNvSpPr>
            <p:nvPr/>
          </p:nvSpPr>
          <p:spPr bwMode="auto">
            <a:xfrm flipV="1">
              <a:off x="3408" y="2784"/>
              <a:ext cx="144" cy="48"/>
            </a:xfrm>
            <a:prstGeom prst="line">
              <a:avLst/>
            </a:prstGeom>
            <a:noFill/>
            <a:ln w="28575">
              <a:solidFill>
                <a:srgbClr val="00FF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sp>
        <p:nvSpPr>
          <p:cNvPr id="128005" name="Text Box 22"/>
          <p:cNvSpPr txBox="1">
            <a:spLocks noChangeArrowheads="1"/>
          </p:cNvSpPr>
          <p:nvPr/>
        </p:nvSpPr>
        <p:spPr bwMode="auto">
          <a:xfrm>
            <a:off x="304800" y="4267200"/>
            <a:ext cx="3733800" cy="43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spcBef>
                <a:spcPct val="50000"/>
              </a:spcBef>
            </a:pPr>
            <a:r>
              <a:rPr lang="en-US" altLang="es-ES" sz="2400">
                <a:solidFill>
                  <a:srgbClr val="000000"/>
                </a:solidFill>
              </a:rPr>
              <a:t>Lane detection</a:t>
            </a:r>
          </a:p>
        </p:txBody>
      </p:sp>
      <p:pic>
        <p:nvPicPr>
          <p:cNvPr id="128006"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6875" y="2636838"/>
            <a:ext cx="1800225" cy="1209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8007" name="Picture 24"/>
          <p:cNvPicPr>
            <a:picLocks noChangeAspect="1" noChangeArrowheads="1"/>
          </p:cNvPicPr>
          <p:nvPr/>
        </p:nvPicPr>
        <p:blipFill>
          <a:blip r:embed="rId6">
            <a:extLst>
              <a:ext uri="{28A0092B-C50C-407E-A947-70E740481C1C}">
                <a14:useLocalDpi xmlns:a14="http://schemas.microsoft.com/office/drawing/2010/main" val="0"/>
              </a:ext>
            </a:extLst>
          </a:blip>
          <a:srcRect l="50000" t="50334"/>
          <a:stretch>
            <a:fillRect/>
          </a:stretch>
        </p:blipFill>
        <p:spPr bwMode="auto">
          <a:xfrm>
            <a:off x="6732588" y="1268413"/>
            <a:ext cx="1803400" cy="1223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8008" name="Picture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4724400"/>
            <a:ext cx="1838325" cy="169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009" name="Rectangle 26"/>
          <p:cNvSpPr>
            <a:spLocks noChangeArrowheads="1"/>
          </p:cNvSpPr>
          <p:nvPr/>
        </p:nvSpPr>
        <p:spPr bwMode="auto">
          <a:xfrm>
            <a:off x="228600" y="838200"/>
            <a:ext cx="3916363" cy="43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spcBef>
                <a:spcPct val="50000"/>
              </a:spcBef>
            </a:pPr>
            <a:r>
              <a:rPr lang="en-US" altLang="es-ES" sz="2400">
                <a:solidFill>
                  <a:srgbClr val="000000"/>
                </a:solidFill>
              </a:rPr>
              <a:t>Pedestrian and car detection</a:t>
            </a:r>
          </a:p>
        </p:txBody>
      </p:sp>
      <p:sp>
        <p:nvSpPr>
          <p:cNvPr id="128010" name="Rectangle 27"/>
          <p:cNvSpPr>
            <a:spLocks noChangeArrowheads="1"/>
          </p:cNvSpPr>
          <p:nvPr/>
        </p:nvSpPr>
        <p:spPr bwMode="auto">
          <a:xfrm>
            <a:off x="6234113" y="4791075"/>
            <a:ext cx="2876550" cy="1303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1600">
                <a:solidFill>
                  <a:srgbClr val="000000"/>
                </a:solidFill>
              </a:rPr>
              <a:t> Collision warning systems with adaptive cruise control, </a:t>
            </a:r>
          </a:p>
          <a:p>
            <a:pPr eaLnBrk="1" hangingPunct="1">
              <a:lnSpc>
                <a:spcPct val="90000"/>
              </a:lnSpc>
            </a:pPr>
            <a:r>
              <a:rPr lang="en-US" altLang="es-ES" sz="1600">
                <a:solidFill>
                  <a:srgbClr val="000000"/>
                </a:solidFill>
              </a:rPr>
              <a:t> Lane departure warning systems, </a:t>
            </a:r>
          </a:p>
          <a:p>
            <a:pPr eaLnBrk="1" hangingPunct="1">
              <a:lnSpc>
                <a:spcPct val="90000"/>
              </a:lnSpc>
            </a:pPr>
            <a:r>
              <a:rPr lang="en-US" altLang="es-ES" sz="1600">
                <a:solidFill>
                  <a:srgbClr val="000000"/>
                </a:solidFill>
              </a:rPr>
              <a:t> Rear object detection systems,</a:t>
            </a:r>
            <a:r>
              <a:rPr lang="en-US" altLang="es-ES" sz="1600" b="1">
                <a:solidFill>
                  <a:srgbClr val="000000"/>
                </a:solidFill>
              </a:rPr>
              <a:t> </a:t>
            </a:r>
          </a:p>
        </p:txBody>
      </p:sp>
      <p:sp>
        <p:nvSpPr>
          <p:cNvPr id="128011" name="Footer Placeholder 4"/>
          <p:cNvSpPr txBox="1">
            <a:spLocks/>
          </p:cNvSpPr>
          <p:nvPr/>
        </p:nvSpPr>
        <p:spPr bwMode="auto">
          <a:xfrm>
            <a:off x="2286000" y="6553200"/>
            <a:ext cx="45720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pPr>
            <a:r>
              <a:rPr lang="en-US" altLang="es-ES" sz="1200">
                <a:solidFill>
                  <a:srgbClr val="000000"/>
                </a:solidFill>
              </a:rPr>
              <a:t>Slide credit Fei-Fei, Fergus, Torralba CVPR07 Short Course</a:t>
            </a:r>
            <a:endParaRPr lang="de-DE" altLang="es-ES" sz="1200">
              <a:solidFill>
                <a:srgbClr val="000000"/>
              </a:solidFill>
            </a:endParaRPr>
          </a:p>
        </p:txBody>
      </p:sp>
      <p:pic>
        <p:nvPicPr>
          <p:cNvPr id="128012" name="Imagen 2" descr="Screen Shot 2016-09-13 at 23.01.27.png">
            <a:hlinkClick r:id="rId8"/>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00338" y="4724400"/>
            <a:ext cx="3319462" cy="1657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013" name="Marcador de fecha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5C2BE2FC-F614-9546-8D36-E517D87A0D1A}"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2F281CF5-C76D-DB4B-A73E-CA167DDF7475}"/>
              </a:ext>
            </a:extLst>
          </p:cNvPr>
          <p:cNvSpPr>
            <a:spLocks noGrp="1"/>
          </p:cNvSpPr>
          <p:nvPr>
            <p:ph type="sldNum" sz="quarter" idx="12"/>
          </p:nvPr>
        </p:nvSpPr>
        <p:spPr/>
        <p:txBody>
          <a:bodyPr/>
          <a:lstStyle/>
          <a:p>
            <a:pPr>
              <a:defRPr/>
            </a:pPr>
            <a:fld id="{92C0268C-C029-4760-98E8-5BF4E76A023E}" type="slidenum">
              <a:rPr lang="en-US" smtClean="0"/>
              <a:pPr>
                <a:defRPr/>
              </a:pPr>
              <a:t>61</a:t>
            </a:fld>
            <a:endParaRPr lang="en-US"/>
          </a:p>
        </p:txBody>
      </p:sp>
    </p:spTree>
    <p:extLst>
      <p:ext uri="{BB962C8B-B14F-4D97-AF65-F5344CB8AC3E}">
        <p14:creationId xmlns:p14="http://schemas.microsoft.com/office/powerpoint/2010/main" val="12879944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9 Título"/>
          <p:cNvSpPr>
            <a:spLocks noGrp="1" noChangeArrowheads="1"/>
          </p:cNvSpPr>
          <p:nvPr>
            <p:ph type="title"/>
          </p:nvPr>
        </p:nvSpPr>
        <p:spPr/>
        <p:txBody>
          <a:bodyPr/>
          <a:lstStyle/>
          <a:p>
            <a:pPr algn="ctr" fontAlgn="base">
              <a:lnSpc>
                <a:spcPct val="90000"/>
              </a:lnSpc>
              <a:spcAft>
                <a:spcPct val="0"/>
              </a:spcAft>
              <a:defRPr/>
            </a:pPr>
            <a:r>
              <a:rPr lang="en-US" altLang="es-ES" sz="3200" dirty="0"/>
              <a:t>Medical images and health</a:t>
            </a:r>
            <a:endParaRPr lang="ca-ES" altLang="es-ES" sz="3200" dirty="0"/>
          </a:p>
        </p:txBody>
      </p:sp>
      <p:sp>
        <p:nvSpPr>
          <p:cNvPr id="120834" name="6 Marcador de contenido"/>
          <p:cNvSpPr>
            <a:spLocks noGrp="1" noChangeArrowheads="1"/>
          </p:cNvSpPr>
          <p:nvPr>
            <p:ph idx="1"/>
          </p:nvPr>
        </p:nvSpPr>
        <p:spPr/>
        <p:txBody>
          <a:bodyPr/>
          <a:lstStyle/>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p:txBody>
      </p:sp>
      <p:sp>
        <p:nvSpPr>
          <p:cNvPr id="120838" name="Marcador de fecha 1"/>
          <p:cNvSpPr>
            <a:spLocks noGrp="1"/>
          </p:cNvSpPr>
          <p:nvPr>
            <p:ph type="dt" sz="half"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A3BA42D3-0C30-5742-9BC9-163020863ACF}" type="datetime10">
              <a:rPr lang="es-ES_tradnl" altLang="es-ES" sz="1400" smtClean="0"/>
              <a:t>23:39</a:t>
            </a:fld>
            <a:endParaRPr lang="en-GB" altLang="es-ES" sz="1400"/>
          </a:p>
        </p:txBody>
      </p:sp>
      <p:pic>
        <p:nvPicPr>
          <p:cNvPr id="120837" name="Picture 17"/>
          <p:cNvPicPr>
            <a:picLocks noChangeAspect="1" noChangeArrowheads="1"/>
          </p:cNvPicPr>
          <p:nvPr/>
        </p:nvPicPr>
        <p:blipFill>
          <a:blip r:embed="rId2">
            <a:extLst>
              <a:ext uri="{28A0092B-C50C-407E-A947-70E740481C1C}">
                <a14:useLocalDpi xmlns:a14="http://schemas.microsoft.com/office/drawing/2010/main" val="0"/>
              </a:ext>
            </a:extLst>
          </a:blip>
          <a:srcRect l="1106" t="18703" r="2042" b="14391"/>
          <a:stretch>
            <a:fillRect/>
          </a:stretch>
        </p:blipFill>
        <p:spPr bwMode="auto">
          <a:xfrm>
            <a:off x="107950" y="1628775"/>
            <a:ext cx="8928100" cy="4217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ABB997B-B9D6-4946-8619-348E501BC485}"/>
              </a:ext>
            </a:extLst>
          </p:cNvPr>
          <p:cNvSpPr>
            <a:spLocks noGrp="1"/>
          </p:cNvSpPr>
          <p:nvPr>
            <p:ph type="sldNum" sz="quarter" idx="12"/>
          </p:nvPr>
        </p:nvSpPr>
        <p:spPr/>
        <p:txBody>
          <a:bodyPr/>
          <a:lstStyle/>
          <a:p>
            <a:pPr>
              <a:defRPr/>
            </a:pPr>
            <a:fld id="{92C0268C-C029-4760-98E8-5BF4E76A023E}" type="slidenum">
              <a:rPr lang="en-US" smtClean="0"/>
              <a:pPr>
                <a:defRPr/>
              </a:pPr>
              <a:t>62</a:t>
            </a:fld>
            <a:endParaRPr lang="en-US"/>
          </a:p>
        </p:txBody>
      </p:sp>
    </p:spTree>
    <p:extLst>
      <p:ext uri="{BB962C8B-B14F-4D97-AF65-F5344CB8AC3E}">
        <p14:creationId xmlns:p14="http://schemas.microsoft.com/office/powerpoint/2010/main" val="26087698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PalmPrintScan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7025" y="4546600"/>
            <a:ext cx="2019300" cy="171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1859" name="6 Marcador de contenido"/>
          <p:cNvSpPr>
            <a:spLocks noGrp="1" noChangeArrowheads="1"/>
          </p:cNvSpPr>
          <p:nvPr>
            <p:ph idx="1"/>
          </p:nvPr>
        </p:nvSpPr>
        <p:spPr/>
        <p:txBody>
          <a:bodyPr/>
          <a:lstStyle/>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p:txBody>
      </p:sp>
      <p:sp>
        <p:nvSpPr>
          <p:cNvPr id="121861" name="9 Título"/>
          <p:cNvSpPr>
            <a:spLocks noGrp="1" noChangeArrowheads="1"/>
          </p:cNvSpPr>
          <p:nvPr>
            <p:ph type="title"/>
          </p:nvPr>
        </p:nvSpPr>
        <p:spPr>
          <a:xfrm>
            <a:off x="0" y="274638"/>
            <a:ext cx="9324975" cy="1143000"/>
          </a:xfrm>
        </p:spPr>
        <p:txBody>
          <a:bodyPr>
            <a:normAutofit/>
          </a:bodyPr>
          <a:lstStyle/>
          <a:p>
            <a:pPr algn="ctr" fontAlgn="base">
              <a:lnSpc>
                <a:spcPct val="90000"/>
              </a:lnSpc>
              <a:spcAft>
                <a:spcPct val="0"/>
              </a:spcAft>
              <a:defRPr/>
            </a:pPr>
            <a:r>
              <a:rPr lang="en-US" altLang="es-ES" sz="3200" dirty="0"/>
              <a:t>Surveillance and security: biometric systems</a:t>
            </a:r>
            <a:endParaRPr lang="ca-ES" altLang="es-ES" sz="3200" dirty="0"/>
          </a:p>
        </p:txBody>
      </p:sp>
      <p:pic>
        <p:nvPicPr>
          <p:cNvPr id="121862" name="Picture 3" descr="guvenlikvegozetim_camera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138" y="2343150"/>
            <a:ext cx="4289425" cy="167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1863" name="Rectangle 5"/>
          <p:cNvSpPr txBox="1">
            <a:spLocks noChangeArrowheads="1"/>
          </p:cNvSpPr>
          <p:nvPr/>
        </p:nvSpPr>
        <p:spPr bwMode="auto">
          <a:xfrm>
            <a:off x="293688" y="1154113"/>
            <a:ext cx="8323262" cy="735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600">
                <a:solidFill>
                  <a:srgbClr val="4C4C4C"/>
                </a:solidFill>
              </a:rPr>
              <a:t>Fingerprint identification, facial recognition, iris and retinal scan, hand geometry, geometry of the ear, signature recognition, voice identification, identification of the DNS, the smell of human characteristics or recognition of typing motion (not a privilege of science fiction any more).</a:t>
            </a:r>
            <a:endParaRPr lang="es-ES" altLang="es-ES" sz="1700">
              <a:solidFill>
                <a:srgbClr val="4C4C4C"/>
              </a:solidFill>
            </a:endParaRPr>
          </a:p>
        </p:txBody>
      </p:sp>
      <p:pic>
        <p:nvPicPr>
          <p:cNvPr id="121864" name="Picture 6" descr="fingerprintScan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88" y="2305050"/>
            <a:ext cx="2827337" cy="1906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1865" name="Picture 8" descr="BiometricsWaltDisne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4797425"/>
            <a:ext cx="1871663" cy="1406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1866" name="Picture 9" descr="irisrecogniti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51500" y="3906838"/>
            <a:ext cx="1635125" cy="890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1867" name="Picture 10" descr="panasonic-bm-et20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8850" y="3644900"/>
            <a:ext cx="1504950" cy="1128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1868" name="Picture 11" descr="Smoothed_Si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80288" y="5362575"/>
            <a:ext cx="1430337" cy="906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1869" name="Picture 12" descr="epadidsmall"/>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7763" y="4970463"/>
            <a:ext cx="1657350" cy="1266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1870" name="Picture 13" descr="3DfacerecMitsubish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56225" y="1930400"/>
            <a:ext cx="2808288" cy="171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1871" name="Picture 7" descr="\\Cvcnt\TITI\Juanjo\Plan Quadriennal\Presentar\Imágenes\cara2.gif"/>
          <p:cNvPicPr>
            <a:picLocks noChangeAspect="1" noChangeArrowheads="1"/>
          </p:cNvPicPr>
          <p:nvPr/>
        </p:nvPicPr>
        <p:blipFill>
          <a:blip r:embed="rId11" r:link="rId12">
            <a:extLst>
              <a:ext uri="{28A0092B-C50C-407E-A947-70E740481C1C}">
                <a14:useLocalDpi xmlns:a14="http://schemas.microsoft.com/office/drawing/2010/main" val="0"/>
              </a:ext>
            </a:extLst>
          </a:blip>
          <a:srcRect/>
          <a:stretch>
            <a:fillRect/>
          </a:stretch>
        </p:blipFill>
        <p:spPr bwMode="auto">
          <a:xfrm>
            <a:off x="2268538" y="4868863"/>
            <a:ext cx="1760537" cy="1319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1872"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149A4355-7DE5-954E-A1E3-4C6DD6481915}"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96D80A03-9B6F-084A-A71F-A6972498BB8C}"/>
              </a:ext>
            </a:extLst>
          </p:cNvPr>
          <p:cNvSpPr>
            <a:spLocks noGrp="1"/>
          </p:cNvSpPr>
          <p:nvPr>
            <p:ph type="sldNum" sz="quarter" idx="12"/>
          </p:nvPr>
        </p:nvSpPr>
        <p:spPr/>
        <p:txBody>
          <a:bodyPr/>
          <a:lstStyle/>
          <a:p>
            <a:pPr>
              <a:defRPr/>
            </a:pPr>
            <a:fld id="{92C0268C-C029-4760-98E8-5BF4E76A023E}" type="slidenum">
              <a:rPr lang="en-US" smtClean="0"/>
              <a:pPr>
                <a:defRPr/>
              </a:pPr>
              <a:t>63</a:t>
            </a:fld>
            <a:endParaRPr lang="en-US"/>
          </a:p>
        </p:txBody>
      </p:sp>
    </p:spTree>
    <p:extLst>
      <p:ext uri="{BB962C8B-B14F-4D97-AF65-F5344CB8AC3E}">
        <p14:creationId xmlns:p14="http://schemas.microsoft.com/office/powerpoint/2010/main" val="22364741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6 Marcador de contenido"/>
          <p:cNvSpPr>
            <a:spLocks noGrp="1" noChangeArrowheads="1"/>
          </p:cNvSpPr>
          <p:nvPr>
            <p:ph idx="1"/>
          </p:nvPr>
        </p:nvSpPr>
        <p:spPr/>
        <p:txBody>
          <a:bodyPr/>
          <a:lstStyle/>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p:txBody>
      </p:sp>
      <p:sp>
        <p:nvSpPr>
          <p:cNvPr id="122884" name="9 Título"/>
          <p:cNvSpPr>
            <a:spLocks noGrp="1" noChangeArrowheads="1"/>
          </p:cNvSpPr>
          <p:nvPr>
            <p:ph type="title"/>
          </p:nvPr>
        </p:nvSpPr>
        <p:spPr>
          <a:xfrm>
            <a:off x="-90488" y="179388"/>
            <a:ext cx="9324976" cy="1143000"/>
          </a:xfrm>
        </p:spPr>
        <p:txBody>
          <a:bodyPr>
            <a:normAutofit/>
          </a:bodyPr>
          <a:lstStyle/>
          <a:p>
            <a:pPr algn="ctr" fontAlgn="base">
              <a:lnSpc>
                <a:spcPct val="90000"/>
              </a:lnSpc>
              <a:spcAft>
                <a:spcPct val="0"/>
              </a:spcAft>
              <a:defRPr/>
            </a:pPr>
            <a:r>
              <a:rPr lang="en-US" altLang="es-ES" sz="3200" dirty="0"/>
              <a:t>Surveillance and security: biometric systems</a:t>
            </a:r>
            <a:endParaRPr lang="ca-ES" altLang="es-ES" sz="3200" dirty="0"/>
          </a:p>
        </p:txBody>
      </p:sp>
      <p:pic>
        <p:nvPicPr>
          <p:cNvPr id="122885" name="Picture 2" descr="LicensePlateRecogni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6238" y="2205038"/>
            <a:ext cx="2070100" cy="1457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2886" name="Picture 3" descr="BorderContro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9363" y="2700338"/>
            <a:ext cx="2374900" cy="1449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2887" name="Picture 5" descr="faceFinderViis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1484313"/>
            <a:ext cx="2519362" cy="2820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888" name="Text Box 6"/>
          <p:cNvSpPr txBox="1">
            <a:spLocks noChangeArrowheads="1"/>
          </p:cNvSpPr>
          <p:nvPr/>
        </p:nvSpPr>
        <p:spPr bwMode="auto">
          <a:xfrm>
            <a:off x="925513" y="4090988"/>
            <a:ext cx="1439862"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Viisage</a:t>
            </a:r>
          </a:p>
        </p:txBody>
      </p:sp>
      <p:pic>
        <p:nvPicPr>
          <p:cNvPr id="122889" name="Picture 8" descr="SwimmingPoolSurveillancePoseidonInc"/>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755650" y="4638675"/>
            <a:ext cx="1906588" cy="1589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2890" name="Picture 9" descr="800px-Usvisi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0075" y="1333500"/>
            <a:ext cx="2233613" cy="1457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2891" name="Picture 10" descr="qa-scanner-800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58138" y="1157288"/>
            <a:ext cx="908050" cy="882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892" name="Text Box 11"/>
          <p:cNvSpPr txBox="1">
            <a:spLocks noChangeArrowheads="1"/>
          </p:cNvSpPr>
          <p:nvPr/>
        </p:nvSpPr>
        <p:spPr bwMode="auto">
          <a:xfrm>
            <a:off x="6977063" y="1116013"/>
            <a:ext cx="774700"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US-VISIT</a:t>
            </a:r>
          </a:p>
        </p:txBody>
      </p:sp>
      <p:sp>
        <p:nvSpPr>
          <p:cNvPr id="122893" name="Text Box 12"/>
          <p:cNvSpPr txBox="1">
            <a:spLocks noChangeArrowheads="1"/>
          </p:cNvSpPr>
          <p:nvPr/>
        </p:nvSpPr>
        <p:spPr bwMode="auto">
          <a:xfrm>
            <a:off x="8388350" y="2159000"/>
            <a:ext cx="45402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3M</a:t>
            </a:r>
          </a:p>
        </p:txBody>
      </p:sp>
      <p:sp>
        <p:nvSpPr>
          <p:cNvPr id="122894" name="Text Box 16"/>
          <p:cNvSpPr txBox="1">
            <a:spLocks noChangeArrowheads="1"/>
          </p:cNvSpPr>
          <p:nvPr/>
        </p:nvSpPr>
        <p:spPr bwMode="auto">
          <a:xfrm>
            <a:off x="7913688" y="2268538"/>
            <a:ext cx="647700" cy="107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00"/>
              <a:t>Border control</a:t>
            </a:r>
          </a:p>
        </p:txBody>
      </p:sp>
      <p:sp>
        <p:nvSpPr>
          <p:cNvPr id="122895" name="Rectangle 17"/>
          <p:cNvSpPr>
            <a:spLocks noChangeArrowheads="1"/>
          </p:cNvSpPr>
          <p:nvPr/>
        </p:nvSpPr>
        <p:spPr bwMode="auto">
          <a:xfrm>
            <a:off x="1403350" y="5961063"/>
            <a:ext cx="1368425"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Poseidon-Tech</a:t>
            </a:r>
          </a:p>
        </p:txBody>
      </p:sp>
      <p:sp>
        <p:nvSpPr>
          <p:cNvPr id="22" name="Text Box 19"/>
          <p:cNvSpPr txBox="1">
            <a:spLocks noChangeArrowheads="1"/>
          </p:cNvSpPr>
          <p:nvPr/>
        </p:nvSpPr>
        <p:spPr bwMode="auto">
          <a:xfrm>
            <a:off x="3587750" y="5881688"/>
            <a:ext cx="1968500" cy="760412"/>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s-ES" altLang="es-ES" sz="1400">
                <a:solidFill>
                  <a:schemeClr val="bg1"/>
                </a:solidFill>
              </a:rPr>
              <a:t>&gt; </a:t>
            </a:r>
            <a:r>
              <a:rPr lang="es-ES" altLang="en-US" sz="1400">
                <a:solidFill>
                  <a:schemeClr val="bg1"/>
                </a:solidFill>
              </a:rPr>
              <a:t>“</a:t>
            </a:r>
            <a:r>
              <a:rPr lang="es-ES" altLang="ja-JP" sz="1400">
                <a:solidFill>
                  <a:schemeClr val="bg1"/>
                </a:solidFill>
              </a:rPr>
              <a:t>Alert!!! </a:t>
            </a:r>
          </a:p>
          <a:p>
            <a:pPr>
              <a:lnSpc>
                <a:spcPct val="90000"/>
              </a:lnSpc>
              <a:buFont typeface="Wingdings" panose="05000000000000000000" pitchFamily="2" charset="2"/>
              <a:buNone/>
            </a:pPr>
            <a:r>
              <a:rPr lang="es-ES" altLang="es-ES" sz="1400">
                <a:solidFill>
                  <a:schemeClr val="bg1"/>
                </a:solidFill>
              </a:rPr>
              <a:t>&gt; A Person is forcing </a:t>
            </a:r>
          </a:p>
          <a:p>
            <a:pPr>
              <a:lnSpc>
                <a:spcPct val="90000"/>
              </a:lnSpc>
              <a:buFont typeface="Wingdings" panose="05000000000000000000" pitchFamily="2" charset="2"/>
              <a:buNone/>
            </a:pPr>
            <a:r>
              <a:rPr lang="es-ES" altLang="es-ES" sz="1400">
                <a:solidFill>
                  <a:schemeClr val="bg1"/>
                </a:solidFill>
              </a:rPr>
              <a:t>a Ticket Machine!!</a:t>
            </a:r>
            <a:r>
              <a:rPr lang="es-ES" altLang="en-US" sz="1400">
                <a:solidFill>
                  <a:schemeClr val="bg1"/>
                </a:solidFill>
              </a:rPr>
              <a:t>”</a:t>
            </a:r>
            <a:endParaRPr lang="es-ES" altLang="es-ES" sz="1400">
              <a:solidFill>
                <a:schemeClr val="bg1"/>
              </a:solidFill>
            </a:endParaRPr>
          </a:p>
        </p:txBody>
      </p:sp>
      <p:pic>
        <p:nvPicPr>
          <p:cNvPr id="23" name="metro.wmv">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10">
            <a:extLst>
              <a:ext uri="{28A0092B-C50C-407E-A947-70E740481C1C}">
                <a14:useLocalDpi xmlns:a14="http://schemas.microsoft.com/office/drawing/2010/main" val="0"/>
              </a:ext>
            </a:extLst>
          </a:blip>
          <a:srcRect/>
          <a:stretch>
            <a:fillRect/>
          </a:stretch>
        </p:blipFill>
        <p:spPr bwMode="auto">
          <a:xfrm>
            <a:off x="3359150" y="3987800"/>
            <a:ext cx="2814638" cy="1922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2898" name="Imagen 1">
            <a:hlinkClick r:id="rId11"/>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208838" y="4257675"/>
            <a:ext cx="1633537" cy="2146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ángulo 2"/>
          <p:cNvSpPr>
            <a:spLocks noChangeArrowheads="1"/>
          </p:cNvSpPr>
          <p:nvPr/>
        </p:nvSpPr>
        <p:spPr bwMode="auto">
          <a:xfrm>
            <a:off x="7342188" y="5694363"/>
            <a:ext cx="1692275" cy="593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buFontTx/>
              <a:buNone/>
            </a:pPr>
            <a:r>
              <a:rPr lang="ca-ES" altLang="es-ES" sz="1200">
                <a:solidFill>
                  <a:srgbClr val="FFFF00"/>
                </a:solidFill>
              </a:rPr>
              <a:t>You are not just being recorded….you are being watched.</a:t>
            </a:r>
          </a:p>
        </p:txBody>
      </p:sp>
      <p:sp>
        <p:nvSpPr>
          <p:cNvPr id="2" name="Date Placeholder 1">
            <a:extLst>
              <a:ext uri="{FF2B5EF4-FFF2-40B4-BE49-F238E27FC236}">
                <a16:creationId xmlns:a16="http://schemas.microsoft.com/office/drawing/2014/main" id="{5E0DFD98-3B7D-0547-8005-5541ECF7409F}"/>
              </a:ext>
            </a:extLst>
          </p:cNvPr>
          <p:cNvSpPr>
            <a:spLocks noGrp="1"/>
          </p:cNvSpPr>
          <p:nvPr>
            <p:ph type="dt" sz="half" idx="10"/>
          </p:nvPr>
        </p:nvSpPr>
        <p:spPr/>
        <p:txBody>
          <a:bodyPr/>
          <a:lstStyle/>
          <a:p>
            <a:pPr>
              <a:defRPr/>
            </a:pPr>
            <a:fld id="{2E2FEF04-BA51-A346-87BB-10981CE7BB5D}" type="datetime10">
              <a:rPr lang="es-ES_tradnl" smtClean="0"/>
              <a:t>23:39</a:t>
            </a:fld>
            <a:endParaRPr lang="en-US" dirty="0"/>
          </a:p>
        </p:txBody>
      </p:sp>
      <p:sp>
        <p:nvSpPr>
          <p:cNvPr id="4" name="Slide Number Placeholder 3">
            <a:extLst>
              <a:ext uri="{FF2B5EF4-FFF2-40B4-BE49-F238E27FC236}">
                <a16:creationId xmlns:a16="http://schemas.microsoft.com/office/drawing/2014/main" id="{A4D288B8-756E-0E44-BA2B-A372765C2ACD}"/>
              </a:ext>
            </a:extLst>
          </p:cNvPr>
          <p:cNvSpPr>
            <a:spLocks noGrp="1"/>
          </p:cNvSpPr>
          <p:nvPr>
            <p:ph type="sldNum" sz="quarter" idx="12"/>
          </p:nvPr>
        </p:nvSpPr>
        <p:spPr/>
        <p:txBody>
          <a:bodyPr/>
          <a:lstStyle/>
          <a:p>
            <a:pPr>
              <a:defRPr/>
            </a:pPr>
            <a:fld id="{92C0268C-C029-4760-98E8-5BF4E76A023E}" type="slidenum">
              <a:rPr lang="en-US" smtClean="0"/>
              <a:pPr>
                <a:defRPr/>
              </a:pPr>
              <a:t>64</a:t>
            </a:fld>
            <a:endParaRPr lang="en-US"/>
          </a:p>
        </p:txBody>
      </p:sp>
    </p:spTree>
    <p:extLst>
      <p:ext uri="{BB962C8B-B14F-4D97-AF65-F5344CB8AC3E}">
        <p14:creationId xmlns:p14="http://schemas.microsoft.com/office/powerpoint/2010/main" val="1606722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3500"/>
                                  </p:stCondLst>
                                  <p:iterate type="lt">
                                    <p:tmAbs val="100"/>
                                  </p:iterate>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nodeType="afterGroup">
                            <p:stCondLst>
                              <p:cond delay="7801"/>
                            </p:stCondLst>
                            <p:childTnLst>
                              <p:par>
                                <p:cTn id="8" presetID="1" presetClass="mediacall" presetSubtype="0" fill="hold" nodeType="afterEffect">
                                  <p:stCondLst>
                                    <p:cond delay="0"/>
                                  </p:stCondLst>
                                  <p:childTnLst>
                                    <p:cmd type="call" cmd="playFrom(0.0)">
                                      <p:cBhvr>
                                        <p:cTn id="9" dur="1" fill="hold"/>
                                        <p:tgtEl>
                                          <p:spTgt spid="23"/>
                                        </p:tgtEl>
                                      </p:cBhvr>
                                    </p:cmd>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14" fill="hold" display="0">
                  <p:stCondLst>
                    <p:cond delay="indefinite"/>
                  </p:stCondLst>
                  <p:endCondLst>
                    <p:cond evt="onNext" delay="0">
                      <p:tgtEl>
                        <p:sldTgt/>
                      </p:tgtEl>
                    </p:cond>
                    <p:cond evt="onPrev" delay="0">
                      <p:tgtEl>
                        <p:sldTgt/>
                      </p:tgtEl>
                    </p:cond>
                  </p:endCondLst>
                </p:cTn>
                <p:tgtEl>
                  <p:spTgt spid="23"/>
                </p:tgtEl>
              </p:cMediaNode>
            </p:video>
            <p:seq concurrent="1" nextAc="seek">
              <p:cTn id="15" restart="whenNotActive" fill="hold" evtFilter="cancelBubble" nodeType="interactiveSeq">
                <p:stCondLst>
                  <p:cond evt="onClick" delay="0">
                    <p:tgtEl>
                      <p:spTgt spid="23"/>
                    </p:tgtEl>
                  </p:cond>
                </p:stCondLst>
                <p:endSync evt="end" delay="0">
                  <p:rtn val="all"/>
                </p:endSync>
                <p:childTnLst>
                  <p:par>
                    <p:cTn id="16" fill="hold" nodeType="clickPar">
                      <p:stCondLst>
                        <p:cond delay="0"/>
                      </p:stCondLst>
                      <p:childTnLst>
                        <p:par>
                          <p:cTn id="17" fill="hold" nodeType="withGroup">
                            <p:stCondLst>
                              <p:cond delay="0"/>
                            </p:stCondLst>
                            <p:childTnLst>
                              <p:par>
                                <p:cTn id="18" presetID="2" presetClass="mediacall" presetSubtype="0" fill="hold" nodeType="clickEffect">
                                  <p:stCondLst>
                                    <p:cond delay="0"/>
                                  </p:stCondLst>
                                  <p:childTnLst>
                                    <p:cmd type="call" cmd="togglePause">
                                      <p:cBhvr>
                                        <p:cTn id="19" dur="1" fill="hold"/>
                                        <p:tgtEl>
                                          <p:spTgt spid="23"/>
                                        </p:tgtEl>
                                      </p:cBhvr>
                                    </p:cmd>
                                  </p:childTnLst>
                                </p:cTn>
                              </p:par>
                            </p:childTnLst>
                          </p:cTn>
                        </p:par>
                      </p:childTnLst>
                    </p:cTn>
                  </p:par>
                </p:childTnLst>
              </p:cTn>
              <p:nextCondLst>
                <p:cond evt="onClick" delay="0">
                  <p:tgtEl>
                    <p:spTgt spid="23"/>
                  </p:tgtEl>
                </p:cond>
              </p:nextCondLst>
            </p:seq>
          </p:childTnLst>
        </p:cTn>
      </p:par>
    </p:tnLst>
    <p:bldLst>
      <p:bldP spid="22" grpId="0" animBg="1"/>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6 Marcador de contenido"/>
          <p:cNvSpPr>
            <a:spLocks noGrp="1" noChangeArrowheads="1"/>
          </p:cNvSpPr>
          <p:nvPr>
            <p:ph idx="1"/>
          </p:nvPr>
        </p:nvSpPr>
        <p:spPr/>
        <p:txBody>
          <a:bodyPr/>
          <a:lstStyle/>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p:txBody>
      </p:sp>
      <p:sp>
        <p:nvSpPr>
          <p:cNvPr id="123908" name="9 Título"/>
          <p:cNvSpPr>
            <a:spLocks noGrp="1" noChangeArrowheads="1"/>
          </p:cNvSpPr>
          <p:nvPr>
            <p:ph type="title"/>
          </p:nvPr>
        </p:nvSpPr>
        <p:spPr>
          <a:xfrm>
            <a:off x="457200" y="371476"/>
            <a:ext cx="8229600" cy="990600"/>
          </a:xfrm>
        </p:spPr>
        <p:txBody>
          <a:bodyPr/>
          <a:lstStyle/>
          <a:p>
            <a:pPr algn="ctr" fontAlgn="base">
              <a:lnSpc>
                <a:spcPct val="90000"/>
              </a:lnSpc>
              <a:spcAft>
                <a:spcPct val="0"/>
              </a:spcAft>
              <a:defRPr/>
            </a:pPr>
            <a:r>
              <a:rPr lang="en-US" altLang="es-ES" sz="3200" dirty="0"/>
              <a:t>Media and Entertainment</a:t>
            </a:r>
            <a:endParaRPr lang="ca-ES" altLang="es-ES" sz="3200" dirty="0"/>
          </a:p>
        </p:txBody>
      </p:sp>
      <p:sp>
        <p:nvSpPr>
          <p:cNvPr id="123909" name="Rectangle 3"/>
          <p:cNvSpPr>
            <a:spLocks noChangeArrowheads="1"/>
          </p:cNvSpPr>
          <p:nvPr/>
        </p:nvSpPr>
        <p:spPr bwMode="auto">
          <a:xfrm>
            <a:off x="177800" y="2794000"/>
            <a:ext cx="3024188" cy="595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Sony EyeToy (for PlayStation .) Allows players to interact with games using motion, color detection and sound.</a:t>
            </a:r>
          </a:p>
        </p:txBody>
      </p:sp>
      <p:sp>
        <p:nvSpPr>
          <p:cNvPr id="123910" name="Rectangle 4"/>
          <p:cNvSpPr>
            <a:spLocks noChangeArrowheads="1"/>
          </p:cNvSpPr>
          <p:nvPr/>
        </p:nvSpPr>
        <p:spPr bwMode="auto">
          <a:xfrm>
            <a:off x="323850" y="1155700"/>
            <a:ext cx="2519363" cy="319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600"/>
              <a:t>Gaming interfaces</a:t>
            </a:r>
          </a:p>
        </p:txBody>
      </p:sp>
      <p:pic>
        <p:nvPicPr>
          <p:cNvPr id="123911" name="Picture 5" descr="eyeToy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554163"/>
            <a:ext cx="2009775"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912" name="Picture 6" descr="Playstation_eye_3"/>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3563" y="1341438"/>
            <a:ext cx="1314450" cy="1365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913" name="Picture 7" descr="WallF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9400" y="5010150"/>
            <a:ext cx="2349500" cy="1211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914" name="Picture 8" descr="GroundFX"/>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425" y="3589338"/>
            <a:ext cx="2560638" cy="157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15" name="Rectangle 9"/>
          <p:cNvSpPr>
            <a:spLocks noChangeArrowheads="1"/>
          </p:cNvSpPr>
          <p:nvPr/>
        </p:nvSpPr>
        <p:spPr bwMode="auto">
          <a:xfrm>
            <a:off x="34925" y="5292725"/>
            <a:ext cx="1584325" cy="592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GestureFX. Gesture Interfaces ground, wall or table.</a:t>
            </a:r>
          </a:p>
        </p:txBody>
      </p:sp>
      <p:pic>
        <p:nvPicPr>
          <p:cNvPr id="123916" name="Picture 10" descr="TableFX"/>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9500" y="3378200"/>
            <a:ext cx="1790700" cy="1249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17" name="Rectangle 11"/>
          <p:cNvSpPr>
            <a:spLocks noChangeArrowheads="1"/>
          </p:cNvSpPr>
          <p:nvPr/>
        </p:nvSpPr>
        <p:spPr bwMode="auto">
          <a:xfrm>
            <a:off x="3551238" y="1268413"/>
            <a:ext cx="1800225" cy="536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r">
              <a:lnSpc>
                <a:spcPct val="90000"/>
              </a:lnSpc>
            </a:pPr>
            <a:r>
              <a:rPr lang="en-US" altLang="es-ES" sz="1600"/>
              <a:t> Augmented Reality</a:t>
            </a:r>
          </a:p>
        </p:txBody>
      </p:sp>
      <p:pic>
        <p:nvPicPr>
          <p:cNvPr id="123918" name="Picture 12" descr="ArmusementAugmentedRealit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2900" y="1477963"/>
            <a:ext cx="2820988" cy="202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919" name="Picture 13" descr="ArmusementAugmentedReality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2900" y="1203325"/>
            <a:ext cx="1119188"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20" name="Rectangle 14"/>
          <p:cNvSpPr>
            <a:spLocks noChangeArrowheads="1"/>
          </p:cNvSpPr>
          <p:nvPr/>
        </p:nvSpPr>
        <p:spPr bwMode="auto">
          <a:xfrm>
            <a:off x="7019925" y="1131888"/>
            <a:ext cx="1296988"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r">
              <a:lnSpc>
                <a:spcPct val="90000"/>
              </a:lnSpc>
            </a:pPr>
            <a:r>
              <a:rPr lang="en-US" altLang="es-ES" sz="1200"/>
              <a:t>ARmusement</a:t>
            </a:r>
          </a:p>
        </p:txBody>
      </p:sp>
      <p:pic>
        <p:nvPicPr>
          <p:cNvPr id="123921" name="Picture 15" descr="FotoNationFaceTracke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00788" y="3765550"/>
            <a:ext cx="2449512" cy="159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922" name="Picture 16" descr="FotoNationRedEye">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27825" y="5038725"/>
            <a:ext cx="2243138" cy="1217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23" name="Rectangle 17"/>
          <p:cNvSpPr>
            <a:spLocks noChangeArrowheads="1"/>
          </p:cNvSpPr>
          <p:nvPr/>
        </p:nvSpPr>
        <p:spPr bwMode="auto">
          <a:xfrm>
            <a:off x="4572000" y="3532188"/>
            <a:ext cx="2663825" cy="319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600"/>
              <a:t>Digital Fotography</a:t>
            </a:r>
          </a:p>
        </p:txBody>
      </p:sp>
      <p:sp>
        <p:nvSpPr>
          <p:cNvPr id="123924" name="Rectangle 18"/>
          <p:cNvSpPr>
            <a:spLocks noChangeArrowheads="1"/>
          </p:cNvSpPr>
          <p:nvPr/>
        </p:nvSpPr>
        <p:spPr bwMode="auto">
          <a:xfrm>
            <a:off x="4427538" y="4403725"/>
            <a:ext cx="1584325" cy="423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Photosynth (Microsoft LiveLabs)</a:t>
            </a:r>
          </a:p>
        </p:txBody>
      </p:sp>
      <p:pic>
        <p:nvPicPr>
          <p:cNvPr id="23" name="Photosynth.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14">
            <a:extLst>
              <a:ext uri="{28A0092B-C50C-407E-A947-70E740481C1C}">
                <a14:useLocalDpi xmlns:a14="http://schemas.microsoft.com/office/drawing/2010/main" val="0"/>
              </a:ext>
            </a:extLst>
          </a:blip>
          <a:srcRect/>
          <a:stretch>
            <a:fillRect/>
          </a:stretch>
        </p:blipFill>
        <p:spPr bwMode="auto">
          <a:xfrm>
            <a:off x="4427538" y="4887913"/>
            <a:ext cx="1657350" cy="1204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26" name="Marcador de fecha 1"/>
          <p:cNvSpPr>
            <a:spLocks noGrp="1"/>
          </p:cNvSpPr>
          <p:nvPr>
            <p:ph type="dt" sz="quarter" idx="10"/>
          </p:nvPr>
        </p:nvSpPr>
        <p:spPr>
          <a:xfrm>
            <a:off x="269875" y="6507163"/>
            <a:ext cx="2133600" cy="47625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F75C31AA-4748-3949-96C5-0CFA8E3D2680}"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3555589D-3F12-384E-BD78-7AE84190A649}"/>
              </a:ext>
            </a:extLst>
          </p:cNvPr>
          <p:cNvSpPr>
            <a:spLocks noGrp="1"/>
          </p:cNvSpPr>
          <p:nvPr>
            <p:ph type="sldNum" sz="quarter" idx="12"/>
          </p:nvPr>
        </p:nvSpPr>
        <p:spPr/>
        <p:txBody>
          <a:bodyPr/>
          <a:lstStyle/>
          <a:p>
            <a:pPr>
              <a:defRPr/>
            </a:pPr>
            <a:fld id="{92C0268C-C029-4760-98E8-5BF4E76A023E}" type="slidenum">
              <a:rPr lang="en-US" smtClean="0"/>
              <a:pPr>
                <a:defRPr/>
              </a:pPr>
              <a:t>65</a:t>
            </a:fld>
            <a:endParaRPr lang="en-US"/>
          </a:p>
        </p:txBody>
      </p:sp>
    </p:spTree>
    <p:extLst>
      <p:ext uri="{BB962C8B-B14F-4D97-AF65-F5344CB8AC3E}">
        <p14:creationId xmlns:p14="http://schemas.microsoft.com/office/powerpoint/2010/main" val="4049923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6486"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6 Marcador de contenido"/>
          <p:cNvSpPr>
            <a:spLocks noGrp="1" noChangeArrowheads="1"/>
          </p:cNvSpPr>
          <p:nvPr>
            <p:ph idx="1"/>
          </p:nvPr>
        </p:nvSpPr>
        <p:spPr/>
        <p:txBody>
          <a:bodyPr/>
          <a:lstStyle/>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p:txBody>
      </p:sp>
      <p:sp>
        <p:nvSpPr>
          <p:cNvPr id="124932" name="9 Título"/>
          <p:cNvSpPr>
            <a:spLocks noGrp="1" noChangeArrowheads="1"/>
          </p:cNvSpPr>
          <p:nvPr>
            <p:ph type="title"/>
          </p:nvPr>
        </p:nvSpPr>
        <p:spPr>
          <a:xfrm>
            <a:off x="457200" y="307976"/>
            <a:ext cx="8229600" cy="990600"/>
          </a:xfrm>
        </p:spPr>
        <p:txBody>
          <a:bodyPr vert="horz" lIns="91440" tIns="45720" rIns="91440" bIns="45720" rtlCol="0" anchor="ctr">
            <a:normAutofit/>
          </a:bodyPr>
          <a:lstStyle/>
          <a:p>
            <a:pPr algn="ctr" fontAlgn="base">
              <a:lnSpc>
                <a:spcPct val="90000"/>
              </a:lnSpc>
              <a:spcAft>
                <a:spcPct val="0"/>
              </a:spcAft>
            </a:pPr>
            <a:r>
              <a:rPr lang="en-US" altLang="es-ES" sz="3200" dirty="0"/>
              <a:t>Media </a:t>
            </a:r>
            <a:r>
              <a:rPr lang="en-US" altLang="es-ES" sz="3200"/>
              <a:t>and Entertainment</a:t>
            </a:r>
            <a:endParaRPr lang="ca-ES" altLang="es-ES" sz="3200" dirty="0"/>
          </a:p>
        </p:txBody>
      </p:sp>
      <p:sp>
        <p:nvSpPr>
          <p:cNvPr id="124933" name="Rectangle 3"/>
          <p:cNvSpPr>
            <a:spLocks noChangeArrowheads="1"/>
          </p:cNvSpPr>
          <p:nvPr/>
        </p:nvSpPr>
        <p:spPr bwMode="auto">
          <a:xfrm>
            <a:off x="985838" y="1025525"/>
            <a:ext cx="2146300" cy="31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pPr>
            <a:r>
              <a:rPr lang="en-US" altLang="es-ES" sz="1600"/>
              <a:t>Augmented TV</a:t>
            </a:r>
          </a:p>
        </p:txBody>
      </p:sp>
      <p:pic>
        <p:nvPicPr>
          <p:cNvPr id="124934" name="Picture 4" descr="SportVisio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413" y="1374775"/>
            <a:ext cx="1565275" cy="100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5" name="Picture 5" descr="SportVision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413" y="3917950"/>
            <a:ext cx="1565275" cy="100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6" name="Picture 6" descr="SportVision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413" y="5191125"/>
            <a:ext cx="1565275" cy="100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7" name="Picture 7" descr="SportVision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413" y="2646363"/>
            <a:ext cx="1565275" cy="100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8" name="Picture 9" descr="29haw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5425" y="2757488"/>
            <a:ext cx="2484438" cy="3176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9" name="Picture 10" descr="1183028547_hires-line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200" y="1662113"/>
            <a:ext cx="10160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4940" name="Rectangle 11"/>
          <p:cNvSpPr>
            <a:spLocks noChangeArrowheads="1"/>
          </p:cNvSpPr>
          <p:nvPr/>
        </p:nvSpPr>
        <p:spPr bwMode="auto">
          <a:xfrm>
            <a:off x="4010025" y="1960563"/>
            <a:ext cx="1138238" cy="760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Hawk Eye: tracking the ball in game sports.</a:t>
            </a:r>
          </a:p>
        </p:txBody>
      </p:sp>
      <p:pic>
        <p:nvPicPr>
          <p:cNvPr id="124941" name="Picture 12" descr="PVI-VirtualAdvertisi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0613" y="1244600"/>
            <a:ext cx="2587625" cy="1976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4942" name="Rectangle 13"/>
          <p:cNvSpPr>
            <a:spLocks noChangeArrowheads="1"/>
          </p:cNvSpPr>
          <p:nvPr/>
        </p:nvSpPr>
        <p:spPr bwMode="auto">
          <a:xfrm>
            <a:off x="4932363" y="1281113"/>
            <a:ext cx="10239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r">
              <a:lnSpc>
                <a:spcPct val="90000"/>
              </a:lnSpc>
            </a:pPr>
            <a:r>
              <a:rPr lang="en-US" altLang="es-ES" sz="1200"/>
              <a:t>PVI: Virtual  publicity in real television pictures.</a:t>
            </a:r>
          </a:p>
        </p:txBody>
      </p:sp>
      <p:sp>
        <p:nvSpPr>
          <p:cNvPr id="124943" name="AutoShape 14"/>
          <p:cNvSpPr>
            <a:spLocks noChangeArrowheads="1"/>
          </p:cNvSpPr>
          <p:nvPr/>
        </p:nvSpPr>
        <p:spPr bwMode="auto">
          <a:xfrm>
            <a:off x="7321550" y="1954213"/>
            <a:ext cx="1082675" cy="739775"/>
          </a:xfrm>
          <a:prstGeom prst="roundRect">
            <a:avLst>
              <a:gd name="adj" fmla="val 16667"/>
            </a:avLst>
          </a:prstGeom>
          <a:noFill/>
          <a:ln w="19050">
            <a:solidFill>
              <a:srgbClr val="FFFF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endParaRPr lang="es-ES" altLang="es-ES" sz="2800"/>
          </a:p>
        </p:txBody>
      </p:sp>
      <p:pic>
        <p:nvPicPr>
          <p:cNvPr id="18" name="futbol(20seg).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11">
            <a:extLst>
              <a:ext uri="{28A0092B-C50C-407E-A947-70E740481C1C}">
                <a14:useLocalDpi xmlns:a14="http://schemas.microsoft.com/office/drawing/2010/main" val="0"/>
              </a:ext>
            </a:extLst>
          </a:blip>
          <a:srcRect/>
          <a:stretch>
            <a:fillRect/>
          </a:stretch>
        </p:blipFill>
        <p:spPr bwMode="auto">
          <a:xfrm>
            <a:off x="6127750" y="3643313"/>
            <a:ext cx="2654300" cy="217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4945"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A146E176-919A-B94C-8F0E-C9315F39E156}"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7B179FA4-0519-C742-ACA6-76A08FB472AD}"/>
              </a:ext>
            </a:extLst>
          </p:cNvPr>
          <p:cNvSpPr>
            <a:spLocks noGrp="1"/>
          </p:cNvSpPr>
          <p:nvPr>
            <p:ph type="sldNum" sz="quarter" idx="12"/>
          </p:nvPr>
        </p:nvSpPr>
        <p:spPr/>
        <p:txBody>
          <a:bodyPr/>
          <a:lstStyle/>
          <a:p>
            <a:pPr>
              <a:defRPr/>
            </a:pPr>
            <a:fld id="{92C0268C-C029-4760-98E8-5BF4E76A023E}" type="slidenum">
              <a:rPr lang="en-US" smtClean="0"/>
              <a:pPr>
                <a:defRPr/>
              </a:pPr>
              <a:t>66</a:t>
            </a:fld>
            <a:endParaRPr lang="en-US"/>
          </a:p>
        </p:txBody>
      </p:sp>
    </p:spTree>
    <p:extLst>
      <p:ext uri="{BB962C8B-B14F-4D97-AF65-F5344CB8AC3E}">
        <p14:creationId xmlns:p14="http://schemas.microsoft.com/office/powerpoint/2010/main" val="3662065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032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6 Marcador de contenido"/>
          <p:cNvSpPr>
            <a:spLocks noGrp="1" noChangeArrowheads="1"/>
          </p:cNvSpPr>
          <p:nvPr>
            <p:ph idx="1"/>
          </p:nvPr>
        </p:nvSpPr>
        <p:spPr>
          <a:xfrm>
            <a:off x="250825" y="1343025"/>
            <a:ext cx="8637588" cy="4678363"/>
          </a:xfrm>
        </p:spPr>
        <p:txBody>
          <a:bodyPr/>
          <a:lstStyle/>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p:txBody>
      </p:sp>
      <p:sp>
        <p:nvSpPr>
          <p:cNvPr id="125956" name="9 Título"/>
          <p:cNvSpPr>
            <a:spLocks noGrp="1" noChangeArrowheads="1"/>
          </p:cNvSpPr>
          <p:nvPr>
            <p:ph type="title"/>
          </p:nvPr>
        </p:nvSpPr>
        <p:spPr>
          <a:xfrm>
            <a:off x="-119063" y="208644"/>
            <a:ext cx="8805863" cy="1143000"/>
          </a:xfrm>
        </p:spPr>
        <p:txBody>
          <a:bodyPr vert="horz" lIns="91440" tIns="45720" rIns="91440" bIns="45720" rtlCol="0" anchor="ctr">
            <a:normAutofit/>
          </a:bodyPr>
          <a:lstStyle/>
          <a:p>
            <a:pPr algn="ctr" fontAlgn="base">
              <a:lnSpc>
                <a:spcPct val="90000"/>
              </a:lnSpc>
              <a:spcAft>
                <a:spcPct val="0"/>
              </a:spcAft>
            </a:pPr>
            <a:r>
              <a:rPr lang="en-US" altLang="es-ES" sz="3200" dirty="0"/>
              <a:t>Mobile Computer Vision</a:t>
            </a:r>
            <a:endParaRPr lang="ca-ES" altLang="es-ES" sz="3200" dirty="0"/>
          </a:p>
        </p:txBody>
      </p:sp>
      <p:graphicFrame>
        <p:nvGraphicFramePr>
          <p:cNvPr id="125957" name="Object 2"/>
          <p:cNvGraphicFramePr>
            <a:graphicFrameLocks noChangeAspect="1"/>
          </p:cNvGraphicFramePr>
          <p:nvPr/>
        </p:nvGraphicFramePr>
        <p:xfrm>
          <a:off x="7165975" y="4891088"/>
          <a:ext cx="1762125" cy="1322387"/>
        </p:xfrm>
        <a:graphic>
          <a:graphicData uri="http://schemas.openxmlformats.org/presentationml/2006/ole">
            <mc:AlternateContent xmlns:mc="http://schemas.openxmlformats.org/markup-compatibility/2006">
              <mc:Choice xmlns:v="urn:schemas-microsoft-com:vml" Requires="v">
                <p:oleObj spid="_x0000_s592900" name="CorelPhotoPaint.Image.10" r:id="rId3" imgW="3057143" imgH="2295238" progId="">
                  <p:embed/>
                </p:oleObj>
              </mc:Choice>
              <mc:Fallback>
                <p:oleObj name="CorelPhotoPaint.Image.10" r:id="rId3" imgW="3057143" imgH="2295238" progId="">
                  <p:embed/>
                  <p:pic>
                    <p:nvPicPr>
                      <p:cNvPr id="12595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5975" y="4891088"/>
                        <a:ext cx="1762125" cy="1322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125958" name="Picture 4" descr="CBIRmob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838" y="4149725"/>
            <a:ext cx="4032250" cy="171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5959" name="Picture 5" descr="Android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1773238"/>
            <a:ext cx="1562100" cy="1658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5960" name="Picture 6" descr="Android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713" y="3500438"/>
            <a:ext cx="1428750" cy="154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5961" name="Picture 7" descr="Android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4652963"/>
            <a:ext cx="1454150" cy="154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5962" name="Picture 9" descr="seeingwithsoun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1844675"/>
            <a:ext cx="3384550" cy="1319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5963" name="Rectangle 10"/>
          <p:cNvSpPr>
            <a:spLocks noChangeArrowheads="1"/>
          </p:cNvSpPr>
          <p:nvPr/>
        </p:nvSpPr>
        <p:spPr bwMode="auto">
          <a:xfrm>
            <a:off x="179388" y="3683000"/>
            <a:ext cx="17272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Android Developer Challenge (Google): Barcode Reader for price list and product information</a:t>
            </a:r>
            <a:endParaRPr lang="en-US" altLang="es-ES" sz="2800"/>
          </a:p>
        </p:txBody>
      </p:sp>
      <p:grpSp>
        <p:nvGrpSpPr>
          <p:cNvPr id="125964" name="Group 12"/>
          <p:cNvGrpSpPr>
            <a:grpSpLocks/>
          </p:cNvGrpSpPr>
          <p:nvPr/>
        </p:nvGrpSpPr>
        <p:grpSpPr bwMode="auto">
          <a:xfrm>
            <a:off x="6732588" y="1773238"/>
            <a:ext cx="1439862" cy="1831975"/>
            <a:chOff x="4059" y="2024"/>
            <a:chExt cx="1310" cy="1434"/>
          </a:xfrm>
        </p:grpSpPr>
        <p:pic>
          <p:nvPicPr>
            <p:cNvPr id="125970" name="Picture 13" descr="iPhone-medical-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59" y="2024"/>
              <a:ext cx="1310" cy="14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5971" name="Picture 14" descr="iPhone-medical-image2"/>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4442" y="2462"/>
              <a:ext cx="600" cy="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25965" name="Rectangle 16"/>
          <p:cNvSpPr>
            <a:spLocks noChangeArrowheads="1"/>
          </p:cNvSpPr>
          <p:nvPr/>
        </p:nvSpPr>
        <p:spPr bwMode="auto">
          <a:xfrm>
            <a:off x="250825" y="1238250"/>
            <a:ext cx="2376488" cy="31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600"/>
              <a:t>Client services</a:t>
            </a:r>
          </a:p>
        </p:txBody>
      </p:sp>
      <p:sp>
        <p:nvSpPr>
          <p:cNvPr id="125966" name="Rectangle 17"/>
          <p:cNvSpPr>
            <a:spLocks noChangeArrowheads="1"/>
          </p:cNvSpPr>
          <p:nvPr/>
        </p:nvSpPr>
        <p:spPr bwMode="auto">
          <a:xfrm>
            <a:off x="3276600" y="1277938"/>
            <a:ext cx="2376488" cy="319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pPr>
            <a:r>
              <a:rPr lang="en-US" altLang="es-ES" sz="1600"/>
              <a:t>For visually impaired</a:t>
            </a:r>
          </a:p>
        </p:txBody>
      </p:sp>
      <p:sp>
        <p:nvSpPr>
          <p:cNvPr id="125967" name="Rectangle 18"/>
          <p:cNvSpPr>
            <a:spLocks noChangeArrowheads="1"/>
          </p:cNvSpPr>
          <p:nvPr/>
        </p:nvSpPr>
        <p:spPr bwMode="auto">
          <a:xfrm>
            <a:off x="6372225" y="1300163"/>
            <a:ext cx="2376488" cy="319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pPr>
            <a:r>
              <a:rPr lang="en-US" altLang="es-ES" sz="1600"/>
              <a:t>Health  services</a:t>
            </a:r>
          </a:p>
        </p:txBody>
      </p:sp>
      <p:sp>
        <p:nvSpPr>
          <p:cNvPr id="125968" name="Rectangle 19"/>
          <p:cNvSpPr>
            <a:spLocks noChangeArrowheads="1"/>
          </p:cNvSpPr>
          <p:nvPr/>
        </p:nvSpPr>
        <p:spPr bwMode="auto">
          <a:xfrm>
            <a:off x="3995738" y="3821113"/>
            <a:ext cx="2376487" cy="31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600"/>
              <a:t>Tourism</a:t>
            </a:r>
          </a:p>
        </p:txBody>
      </p:sp>
      <p:sp>
        <p:nvSpPr>
          <p:cNvPr id="125969" name="Marcador de fecha 1"/>
          <p:cNvSpPr>
            <a:spLocks noGrp="1"/>
          </p:cNvSpPr>
          <p:nvPr>
            <p:ph type="dt" sz="quarter" idx="10"/>
          </p:nvPr>
        </p:nvSpPr>
        <p:spPr>
          <a:xfrm>
            <a:off x="265113" y="6473825"/>
            <a:ext cx="2133600" cy="47625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C913E4A5-82CD-7248-B146-6C3C11FF441A}" type="datetime10">
              <a:rPr lang="es-ES_tradnl" altLang="es-ES" sz="1400" smtClean="0"/>
              <a:t>23:39</a:t>
            </a:fld>
            <a:endParaRPr lang="en-GB" altLang="es-ES" sz="1400"/>
          </a:p>
        </p:txBody>
      </p:sp>
      <p:sp>
        <p:nvSpPr>
          <p:cNvPr id="2" name="Slide Number Placeholder 1">
            <a:extLst>
              <a:ext uri="{FF2B5EF4-FFF2-40B4-BE49-F238E27FC236}">
                <a16:creationId xmlns:a16="http://schemas.microsoft.com/office/drawing/2014/main" id="{F8A17DDF-F0B4-C54E-AF4C-7C85B3AD0EB0}"/>
              </a:ext>
            </a:extLst>
          </p:cNvPr>
          <p:cNvSpPr>
            <a:spLocks noGrp="1"/>
          </p:cNvSpPr>
          <p:nvPr>
            <p:ph type="sldNum" sz="quarter" idx="12"/>
          </p:nvPr>
        </p:nvSpPr>
        <p:spPr/>
        <p:txBody>
          <a:bodyPr/>
          <a:lstStyle/>
          <a:p>
            <a:pPr>
              <a:defRPr/>
            </a:pPr>
            <a:fld id="{92C0268C-C029-4760-98E8-5BF4E76A023E}" type="slidenum">
              <a:rPr lang="en-US" smtClean="0"/>
              <a:pPr>
                <a:defRPr/>
              </a:pPr>
              <a:t>67</a:t>
            </a:fld>
            <a:endParaRPr lang="en-US"/>
          </a:p>
        </p:txBody>
      </p:sp>
    </p:spTree>
    <p:extLst>
      <p:ext uri="{BB962C8B-B14F-4D97-AF65-F5344CB8AC3E}">
        <p14:creationId xmlns:p14="http://schemas.microsoft.com/office/powerpoint/2010/main" val="28486890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idx="4294967295"/>
          </p:nvPr>
        </p:nvSpPr>
        <p:spPr>
          <a:xfrm>
            <a:off x="827088" y="703263"/>
            <a:ext cx="8229600" cy="635000"/>
          </a:xfrm>
        </p:spPr>
        <p:txBody>
          <a:bodyPr vert="horz" lIns="91440" tIns="45720" rIns="91440" bIns="45720" rtlCol="0" anchor="ctr">
            <a:normAutofit/>
          </a:bodyPr>
          <a:lstStyle/>
          <a:p>
            <a:pPr algn="ctr" fontAlgn="base">
              <a:lnSpc>
                <a:spcPct val="90000"/>
              </a:lnSpc>
              <a:spcAft>
                <a:spcPct val="0"/>
              </a:spcAft>
            </a:pPr>
            <a:r>
              <a:rPr lang="en-US" altLang="es-ES" sz="3200" dirty="0"/>
              <a:t>Cultural inheritance</a:t>
            </a:r>
          </a:p>
        </p:txBody>
      </p:sp>
      <p:pic>
        <p:nvPicPr>
          <p:cNvPr id="1269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1806575"/>
            <a:ext cx="2362200" cy="1265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9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100" y="5229225"/>
            <a:ext cx="2767013" cy="134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6981" name="Rectangle 5"/>
          <p:cNvSpPr>
            <a:spLocks noChangeArrowheads="1"/>
          </p:cNvSpPr>
          <p:nvPr/>
        </p:nvSpPr>
        <p:spPr bwMode="auto">
          <a:xfrm>
            <a:off x="1258888" y="4943475"/>
            <a:ext cx="2087562" cy="423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pPr>
            <a:r>
              <a:rPr lang="en-US" altLang="es-ES" sz="1200"/>
              <a:t>3D reconstruction of ceramics</a:t>
            </a:r>
            <a:endParaRPr lang="en-US" altLang="es-ES" sz="2800"/>
          </a:p>
        </p:txBody>
      </p:sp>
      <p:pic>
        <p:nvPicPr>
          <p:cNvPr id="12698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1814513"/>
            <a:ext cx="2068513" cy="126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98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6025" y="1814513"/>
            <a:ext cx="2022475" cy="1249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6984" name="Group 8"/>
          <p:cNvGrpSpPr>
            <a:grpSpLocks/>
          </p:cNvGrpSpPr>
          <p:nvPr/>
        </p:nvGrpSpPr>
        <p:grpSpPr bwMode="auto">
          <a:xfrm>
            <a:off x="4211638" y="5516563"/>
            <a:ext cx="3490912" cy="1039812"/>
            <a:chOff x="2306" y="3237"/>
            <a:chExt cx="2319" cy="912"/>
          </a:xfrm>
        </p:grpSpPr>
        <p:grpSp>
          <p:nvGrpSpPr>
            <p:cNvPr id="126992" name="Group 9"/>
            <p:cNvGrpSpPr>
              <a:grpSpLocks/>
            </p:cNvGrpSpPr>
            <p:nvPr/>
          </p:nvGrpSpPr>
          <p:grpSpPr bwMode="auto">
            <a:xfrm>
              <a:off x="2306" y="3237"/>
              <a:ext cx="1245" cy="794"/>
              <a:chOff x="1791" y="3319"/>
              <a:chExt cx="1336" cy="852"/>
            </a:xfrm>
          </p:grpSpPr>
          <p:sp>
            <p:nvSpPr>
              <p:cNvPr id="126999" name="Rectangle 10"/>
              <p:cNvSpPr>
                <a:spLocks noChangeArrowheads="1"/>
              </p:cNvSpPr>
              <p:nvPr/>
            </p:nvSpPr>
            <p:spPr bwMode="auto">
              <a:xfrm>
                <a:off x="2720" y="3332"/>
                <a:ext cx="404" cy="441"/>
              </a:xfrm>
              <a:prstGeom prst="rect">
                <a:avLst/>
              </a:prstGeom>
              <a:noFill/>
              <a:ln w="57150">
                <a:solidFill>
                  <a:srgbClr val="FF66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endParaRPr lang="es-ES" altLang="es-ES" sz="2800"/>
              </a:p>
            </p:txBody>
          </p:sp>
          <p:pic>
            <p:nvPicPr>
              <p:cNvPr id="127000" name="Picture 11" descr="lettrine_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1" y="3325"/>
                <a:ext cx="827" cy="846"/>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127001" name="Rectangle 12"/>
              <p:cNvSpPr>
                <a:spLocks noChangeArrowheads="1"/>
              </p:cNvSpPr>
              <p:nvPr/>
            </p:nvSpPr>
            <p:spPr bwMode="auto">
              <a:xfrm>
                <a:off x="2051" y="3460"/>
                <a:ext cx="197" cy="178"/>
              </a:xfrm>
              <a:prstGeom prst="rect">
                <a:avLst/>
              </a:prstGeom>
              <a:noFill/>
              <a:ln w="28575">
                <a:solidFill>
                  <a:srgbClr val="FF66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endParaRPr lang="es-ES" altLang="es-ES" sz="2800"/>
              </a:p>
            </p:txBody>
          </p:sp>
          <p:pic>
            <p:nvPicPr>
              <p:cNvPr id="127002" name="Picture 13" descr="Tet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 y="3325"/>
                <a:ext cx="414" cy="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7003" name="Line 14"/>
              <p:cNvSpPr>
                <a:spLocks noChangeShapeType="1"/>
              </p:cNvSpPr>
              <p:nvPr/>
            </p:nvSpPr>
            <p:spPr bwMode="auto">
              <a:xfrm flipV="1">
                <a:off x="2235" y="3319"/>
                <a:ext cx="491" cy="147"/>
              </a:xfrm>
              <a:prstGeom prst="line">
                <a:avLst/>
              </a:prstGeom>
              <a:noFill/>
              <a:ln w="9525">
                <a:solidFill>
                  <a:srgbClr val="FF6600"/>
                </a:solidFill>
                <a:round/>
                <a:headEnd type="none" w="sm" len="sm"/>
                <a:tailEnd type="none" w="sm" len="sm"/>
              </a:ln>
              <a:extLst>
                <a:ext uri="{909E8E84-426E-40dd-AFC4-6F175D3DCCD1}">
                  <a14:hiddenFill xmlns="" xmlns:a14="http://schemas.microsoft.com/office/drawing/2010/main">
                    <a:noFill/>
                  </a14:hiddenFill>
                </a:ext>
              </a:extLst>
            </p:spPr>
            <p:txBody>
              <a:bodyPr wrap="none" lIns="90000" tIns="46800" rIns="90000" bIns="46800" anchor="ctr"/>
              <a:lstStyle/>
              <a:p>
                <a:endParaRPr lang="en-US"/>
              </a:p>
            </p:txBody>
          </p:sp>
          <p:sp>
            <p:nvSpPr>
              <p:cNvPr id="127004" name="Line 15"/>
              <p:cNvSpPr>
                <a:spLocks noChangeShapeType="1"/>
              </p:cNvSpPr>
              <p:nvPr/>
            </p:nvSpPr>
            <p:spPr bwMode="auto">
              <a:xfrm>
                <a:off x="2241" y="3638"/>
                <a:ext cx="472" cy="129"/>
              </a:xfrm>
              <a:prstGeom prst="line">
                <a:avLst/>
              </a:prstGeom>
              <a:noFill/>
              <a:ln w="9525">
                <a:solidFill>
                  <a:srgbClr val="FF6600"/>
                </a:solidFill>
                <a:round/>
                <a:headEnd type="none" w="sm" len="sm"/>
                <a:tailEnd type="none" w="sm" len="sm"/>
              </a:ln>
              <a:extLst>
                <a:ext uri="{909E8E84-426E-40dd-AFC4-6F175D3DCCD1}">
                  <a14:hiddenFill xmlns="" xmlns:a14="http://schemas.microsoft.com/office/drawing/2010/main">
                    <a:noFill/>
                  </a14:hiddenFill>
                </a:ext>
              </a:extLst>
            </p:spPr>
            <p:txBody>
              <a:bodyPr wrap="none" lIns="90000" tIns="46800" rIns="90000" bIns="46800" anchor="ctr"/>
              <a:lstStyle/>
              <a:p>
                <a:endParaRPr lang="en-US"/>
              </a:p>
            </p:txBody>
          </p:sp>
        </p:grpSp>
        <p:grpSp>
          <p:nvGrpSpPr>
            <p:cNvPr id="126993" name="Group 16"/>
            <p:cNvGrpSpPr>
              <a:grpSpLocks/>
            </p:cNvGrpSpPr>
            <p:nvPr/>
          </p:nvGrpSpPr>
          <p:grpSpPr bwMode="auto">
            <a:xfrm>
              <a:off x="3178" y="3291"/>
              <a:ext cx="1447" cy="858"/>
              <a:chOff x="3178" y="3291"/>
              <a:chExt cx="1447" cy="858"/>
            </a:xfrm>
          </p:grpSpPr>
          <p:pic>
            <p:nvPicPr>
              <p:cNvPr id="126994" name="Picture 17" descr="lettrine_pI"/>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2" y="3291"/>
                <a:ext cx="853" cy="8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995" name="Picture 18" descr="Tete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8" y="3748"/>
                <a:ext cx="373" cy="377"/>
              </a:xfrm>
              <a:prstGeom prst="rect">
                <a:avLst/>
              </a:prstGeom>
              <a:noFill/>
              <a:ln w="28575">
                <a:solidFill>
                  <a:srgbClr val="FF6600"/>
                </a:solidFill>
                <a:miter lim="800000"/>
                <a:headEnd/>
                <a:tailEnd/>
              </a:ln>
              <a:extLst>
                <a:ext uri="{909E8E84-426E-40dd-AFC4-6F175D3DCCD1}">
                  <a14:hiddenFill xmlns="" xmlns:a14="http://schemas.microsoft.com/office/drawing/2010/main">
                    <a:solidFill>
                      <a:srgbClr val="FFFFFF"/>
                    </a:solidFill>
                  </a14:hiddenFill>
                </a:ext>
              </a:extLst>
            </p:spPr>
          </p:pic>
          <p:sp>
            <p:nvSpPr>
              <p:cNvPr id="126996" name="Rectangle 19"/>
              <p:cNvSpPr>
                <a:spLocks noChangeArrowheads="1"/>
              </p:cNvSpPr>
              <p:nvPr/>
            </p:nvSpPr>
            <p:spPr bwMode="auto">
              <a:xfrm>
                <a:off x="3920" y="3512"/>
                <a:ext cx="159" cy="165"/>
              </a:xfrm>
              <a:prstGeom prst="rect">
                <a:avLst/>
              </a:prstGeom>
              <a:noFill/>
              <a:ln w="28575">
                <a:solidFill>
                  <a:srgbClr val="FF66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endParaRPr lang="es-ES" altLang="es-ES" sz="2800"/>
              </a:p>
            </p:txBody>
          </p:sp>
          <p:sp>
            <p:nvSpPr>
              <p:cNvPr id="126997" name="Line 20"/>
              <p:cNvSpPr>
                <a:spLocks noChangeShapeType="1"/>
              </p:cNvSpPr>
              <p:nvPr/>
            </p:nvSpPr>
            <p:spPr bwMode="auto">
              <a:xfrm flipH="1">
                <a:off x="3560" y="3512"/>
                <a:ext cx="354" cy="236"/>
              </a:xfrm>
              <a:prstGeom prst="line">
                <a:avLst/>
              </a:prstGeom>
              <a:noFill/>
              <a:ln w="9525">
                <a:solidFill>
                  <a:srgbClr val="FF6600"/>
                </a:solidFill>
                <a:round/>
                <a:headEnd type="none" w="sm" len="sm"/>
                <a:tailEnd type="none" w="sm" len="sm"/>
              </a:ln>
              <a:extLst>
                <a:ext uri="{909E8E84-426E-40dd-AFC4-6F175D3DCCD1}">
                  <a14:hiddenFill xmlns="" xmlns:a14="http://schemas.microsoft.com/office/drawing/2010/main">
                    <a:noFill/>
                  </a14:hiddenFill>
                </a:ext>
              </a:extLst>
            </p:spPr>
            <p:txBody>
              <a:bodyPr wrap="none" lIns="90000" tIns="46800" rIns="90000" bIns="46800" anchor="ctr"/>
              <a:lstStyle/>
              <a:p>
                <a:endParaRPr lang="en-US"/>
              </a:p>
            </p:txBody>
          </p:sp>
          <p:sp>
            <p:nvSpPr>
              <p:cNvPr id="126998" name="Line 21"/>
              <p:cNvSpPr>
                <a:spLocks noChangeShapeType="1"/>
              </p:cNvSpPr>
              <p:nvPr/>
            </p:nvSpPr>
            <p:spPr bwMode="auto">
              <a:xfrm flipH="1">
                <a:off x="3560" y="3671"/>
                <a:ext cx="354" cy="439"/>
              </a:xfrm>
              <a:prstGeom prst="line">
                <a:avLst/>
              </a:prstGeom>
              <a:noFill/>
              <a:ln w="9525">
                <a:solidFill>
                  <a:srgbClr val="FF6600"/>
                </a:solidFill>
                <a:round/>
                <a:headEnd type="none" w="sm" len="sm"/>
                <a:tailEnd type="none" w="sm" len="sm"/>
              </a:ln>
              <a:extLst>
                <a:ext uri="{909E8E84-426E-40dd-AFC4-6F175D3DCCD1}">
                  <a14:hiddenFill xmlns="" xmlns:a14="http://schemas.microsoft.com/office/drawing/2010/main">
                    <a:noFill/>
                  </a14:hiddenFill>
                </a:ext>
              </a:extLst>
            </p:spPr>
            <p:txBody>
              <a:bodyPr wrap="none" lIns="90000" tIns="46800" rIns="90000" bIns="46800" anchor="ctr"/>
              <a:lstStyle/>
              <a:p>
                <a:endParaRPr lang="en-US"/>
              </a:p>
            </p:txBody>
          </p:sp>
        </p:grpSp>
      </p:grpSp>
      <p:pic>
        <p:nvPicPr>
          <p:cNvPr id="126985" name="Picture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7175" y="3573463"/>
            <a:ext cx="3213100" cy="1393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986" name="Picture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6850" y="3548063"/>
            <a:ext cx="1485900" cy="1255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6987" name="Rectangle 24"/>
          <p:cNvSpPr>
            <a:spLocks noChangeArrowheads="1"/>
          </p:cNvSpPr>
          <p:nvPr/>
        </p:nvSpPr>
        <p:spPr bwMode="auto">
          <a:xfrm>
            <a:off x="4211638" y="5013325"/>
            <a:ext cx="2087562"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Restauration</a:t>
            </a:r>
            <a:endParaRPr lang="en-US" altLang="es-ES" sz="2800"/>
          </a:p>
        </p:txBody>
      </p:sp>
      <p:sp>
        <p:nvSpPr>
          <p:cNvPr id="126988" name="Rectangle 26"/>
          <p:cNvSpPr>
            <a:spLocks noChangeArrowheads="1"/>
          </p:cNvSpPr>
          <p:nvPr/>
        </p:nvSpPr>
        <p:spPr bwMode="auto">
          <a:xfrm>
            <a:off x="7667625" y="5589588"/>
            <a:ext cx="971550" cy="425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Engravings analysis</a:t>
            </a:r>
            <a:endParaRPr lang="en-US" altLang="es-ES" sz="2800"/>
          </a:p>
        </p:txBody>
      </p:sp>
      <p:sp>
        <p:nvSpPr>
          <p:cNvPr id="126989" name="Rectangle 27"/>
          <p:cNvSpPr>
            <a:spLocks noChangeArrowheads="1"/>
          </p:cNvSpPr>
          <p:nvPr/>
        </p:nvSpPr>
        <p:spPr bwMode="auto">
          <a:xfrm>
            <a:off x="4500563" y="1412875"/>
            <a:ext cx="2376487" cy="37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pPr>
            <a:r>
              <a:rPr lang="en-US" altLang="es-ES" sz="2000"/>
              <a:t>Old documents</a:t>
            </a:r>
          </a:p>
        </p:txBody>
      </p:sp>
      <p:sp>
        <p:nvSpPr>
          <p:cNvPr id="126990" name="Rectangle 28"/>
          <p:cNvSpPr>
            <a:spLocks noChangeArrowheads="1"/>
          </p:cNvSpPr>
          <p:nvPr/>
        </p:nvSpPr>
        <p:spPr bwMode="auto">
          <a:xfrm>
            <a:off x="1116013" y="1412875"/>
            <a:ext cx="2376487" cy="37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pPr>
            <a:r>
              <a:rPr lang="en-US" altLang="es-ES" sz="2000"/>
              <a:t>Arqueology</a:t>
            </a:r>
          </a:p>
        </p:txBody>
      </p:sp>
      <p:sp>
        <p:nvSpPr>
          <p:cNvPr id="126991" name="Rectangle 24"/>
          <p:cNvSpPr>
            <a:spLocks noChangeArrowheads="1"/>
          </p:cNvSpPr>
          <p:nvPr/>
        </p:nvSpPr>
        <p:spPr bwMode="auto">
          <a:xfrm>
            <a:off x="6156325" y="3141663"/>
            <a:ext cx="2087563"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Manuscript recognition</a:t>
            </a:r>
            <a:endParaRPr lang="en-US" altLang="es-ES" sz="2800"/>
          </a:p>
        </p:txBody>
      </p:sp>
      <p:sp>
        <p:nvSpPr>
          <p:cNvPr id="2" name="Date Placeholder 1">
            <a:extLst>
              <a:ext uri="{FF2B5EF4-FFF2-40B4-BE49-F238E27FC236}">
                <a16:creationId xmlns:a16="http://schemas.microsoft.com/office/drawing/2014/main" id="{339D5D35-2F61-2743-96A2-58407F982C46}"/>
              </a:ext>
            </a:extLst>
          </p:cNvPr>
          <p:cNvSpPr>
            <a:spLocks noGrp="1"/>
          </p:cNvSpPr>
          <p:nvPr>
            <p:ph type="dt" sz="half" idx="10"/>
          </p:nvPr>
        </p:nvSpPr>
        <p:spPr/>
        <p:txBody>
          <a:bodyPr/>
          <a:lstStyle/>
          <a:p>
            <a:pPr>
              <a:defRPr/>
            </a:pPr>
            <a:fld id="{785D5F57-3515-C141-8E3B-E3995A695842}" type="datetime10">
              <a:rPr lang="es-ES_tradnl" smtClean="0"/>
              <a:t>23:39</a:t>
            </a:fld>
            <a:endParaRPr lang="en-US" dirty="0"/>
          </a:p>
        </p:txBody>
      </p:sp>
      <p:sp>
        <p:nvSpPr>
          <p:cNvPr id="3" name="Slide Number Placeholder 2">
            <a:extLst>
              <a:ext uri="{FF2B5EF4-FFF2-40B4-BE49-F238E27FC236}">
                <a16:creationId xmlns:a16="http://schemas.microsoft.com/office/drawing/2014/main" id="{E5EF2FEF-D00B-BB47-A721-C70E54D36798}"/>
              </a:ext>
            </a:extLst>
          </p:cNvPr>
          <p:cNvSpPr>
            <a:spLocks noGrp="1"/>
          </p:cNvSpPr>
          <p:nvPr>
            <p:ph type="sldNum" sz="quarter" idx="12"/>
          </p:nvPr>
        </p:nvSpPr>
        <p:spPr/>
        <p:txBody>
          <a:bodyPr/>
          <a:lstStyle/>
          <a:p>
            <a:pPr>
              <a:defRPr/>
            </a:pPr>
            <a:fld id="{92C0268C-C029-4760-98E8-5BF4E76A023E}" type="slidenum">
              <a:rPr lang="en-US" smtClean="0"/>
              <a:pPr>
                <a:defRPr/>
              </a:pPr>
              <a:t>68</a:t>
            </a:fld>
            <a:endParaRPr lang="en-US"/>
          </a:p>
        </p:txBody>
      </p:sp>
    </p:spTree>
    <p:extLst>
      <p:ext uri="{BB962C8B-B14F-4D97-AF65-F5344CB8AC3E}">
        <p14:creationId xmlns:p14="http://schemas.microsoft.com/office/powerpoint/2010/main" val="2811534081"/>
      </p:ext>
    </p:extLst>
  </p:cSld>
  <p:clrMapOvr>
    <a:masterClrMapping/>
  </p:clrMapOvr>
  <p:transition advTm="1000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457200" y="0"/>
            <a:ext cx="8229600" cy="1143000"/>
          </a:xfrm>
        </p:spPr>
        <p:txBody>
          <a:bodyPr>
            <a:normAutofit/>
          </a:bodyPr>
          <a:lstStyle/>
          <a:p>
            <a:pPr algn="ctr" fontAlgn="base">
              <a:lnSpc>
                <a:spcPct val="90000"/>
              </a:lnSpc>
              <a:spcAft>
                <a:spcPct val="0"/>
              </a:spcAft>
              <a:defRPr/>
            </a:pPr>
            <a:r>
              <a:rPr lang="en-US" altLang="es-ES" sz="3200" dirty="0"/>
              <a:t>Improving online search</a:t>
            </a:r>
          </a:p>
        </p:txBody>
      </p:sp>
      <p:pic>
        <p:nvPicPr>
          <p:cNvPr id="130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b="27332"/>
          <a:stretch>
            <a:fillRect/>
          </a:stretch>
        </p:blipFill>
        <p:spPr bwMode="auto">
          <a:xfrm>
            <a:off x="2330450" y="2511425"/>
            <a:ext cx="5153025" cy="2252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0052" name="Text Box 4"/>
          <p:cNvSpPr txBox="1">
            <a:spLocks noChangeArrowheads="1"/>
          </p:cNvSpPr>
          <p:nvPr/>
        </p:nvSpPr>
        <p:spPr bwMode="auto">
          <a:xfrm>
            <a:off x="750888" y="2928938"/>
            <a:ext cx="1611312" cy="7080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2000">
                <a:solidFill>
                  <a:srgbClr val="000000"/>
                </a:solidFill>
              </a:rPr>
              <a:t>Query:</a:t>
            </a:r>
          </a:p>
          <a:p>
            <a:pPr lvl="1">
              <a:lnSpc>
                <a:spcPct val="90000"/>
              </a:lnSpc>
              <a:buFontTx/>
              <a:buChar char="•"/>
            </a:pPr>
            <a:r>
              <a:rPr lang="en-US" altLang="es-ES" sz="2000">
                <a:solidFill>
                  <a:srgbClr val="000000"/>
                </a:solidFill>
                <a:ea typeface="MS PGothic" panose="020B0600070205080204" pitchFamily="34" charset="-128"/>
              </a:rPr>
              <a:t>street</a:t>
            </a:r>
          </a:p>
        </p:txBody>
      </p:sp>
      <p:pic>
        <p:nvPicPr>
          <p:cNvPr id="130053" name="Picture 5" descr="Goog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160462"/>
            <a:ext cx="1803400" cy="719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0054" name="Picture 6" descr="AltaVista">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1668462"/>
            <a:ext cx="1300163" cy="503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0055" name="Picture 7" descr="Imag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4125" y="1231900"/>
            <a:ext cx="1744663"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0056" name="Picture 8" descr="Picsearch - the search engine for pictures and images">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0750" y="1490662"/>
            <a:ext cx="1241425" cy="58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0057" name="Picture 9" descr="cydra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4600" y="1770062"/>
            <a:ext cx="1447800" cy="439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0058"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2900" y="1749425"/>
            <a:ext cx="1706563" cy="387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0059"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400" y="1208087"/>
            <a:ext cx="1044575" cy="414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0060" name="Picture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62200" y="5219700"/>
            <a:ext cx="5334000" cy="1395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0061" name="Text Box 13"/>
          <p:cNvSpPr txBox="1">
            <a:spLocks noChangeArrowheads="1"/>
          </p:cNvSpPr>
          <p:nvPr/>
        </p:nvSpPr>
        <p:spPr bwMode="auto">
          <a:xfrm>
            <a:off x="228600" y="4829175"/>
            <a:ext cx="3967163" cy="43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2400" b="1">
                <a:solidFill>
                  <a:srgbClr val="000000"/>
                </a:solidFill>
              </a:rPr>
              <a:t>Organizing photo collections</a:t>
            </a:r>
          </a:p>
        </p:txBody>
      </p:sp>
      <p:sp>
        <p:nvSpPr>
          <p:cNvPr id="130062" name="Footer Placeholder 4"/>
          <p:cNvSpPr txBox="1">
            <a:spLocks/>
          </p:cNvSpPr>
          <p:nvPr/>
        </p:nvSpPr>
        <p:spPr bwMode="auto">
          <a:xfrm>
            <a:off x="2286000" y="6553200"/>
            <a:ext cx="45720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pPr>
            <a:r>
              <a:rPr lang="en-US" altLang="es-ES" sz="1200">
                <a:solidFill>
                  <a:srgbClr val="000000"/>
                </a:solidFill>
              </a:rPr>
              <a:t>Slide credit Fei-Fei, Fergus, Torralba CVPR07 Short Course</a:t>
            </a:r>
            <a:endParaRPr lang="de-DE" altLang="es-ES" sz="1200">
              <a:solidFill>
                <a:srgbClr val="000000"/>
              </a:solidFill>
            </a:endParaRPr>
          </a:p>
        </p:txBody>
      </p:sp>
      <p:sp>
        <p:nvSpPr>
          <p:cNvPr id="130063"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8E916691-565D-C648-93D5-687E96F526AA}" type="datetime10">
              <a:rPr lang="es-ES_tradnl" altLang="es-ES" sz="1400" smtClean="0"/>
              <a:pPr>
                <a:spcBef>
                  <a:spcPct val="0"/>
                </a:spcBef>
                <a:buFontTx/>
                <a:buNone/>
              </a:pPr>
              <a:t>23:39</a:t>
            </a:fld>
            <a:endParaRPr lang="en-GB" altLang="es-ES" sz="1400"/>
          </a:p>
        </p:txBody>
      </p:sp>
      <p:sp>
        <p:nvSpPr>
          <p:cNvPr id="2" name="Slide Number Placeholder 1">
            <a:extLst>
              <a:ext uri="{FF2B5EF4-FFF2-40B4-BE49-F238E27FC236}">
                <a16:creationId xmlns:a16="http://schemas.microsoft.com/office/drawing/2014/main" id="{C2278770-EED5-F342-9DBD-912A3297ACB8}"/>
              </a:ext>
            </a:extLst>
          </p:cNvPr>
          <p:cNvSpPr>
            <a:spLocks noGrp="1"/>
          </p:cNvSpPr>
          <p:nvPr>
            <p:ph type="sldNum" sz="quarter" idx="12"/>
          </p:nvPr>
        </p:nvSpPr>
        <p:spPr/>
        <p:txBody>
          <a:bodyPr/>
          <a:lstStyle/>
          <a:p>
            <a:pPr>
              <a:defRPr/>
            </a:pPr>
            <a:fld id="{92C0268C-C029-4760-98E8-5BF4E76A023E}" type="slidenum">
              <a:rPr lang="en-US" smtClean="0"/>
              <a:pPr>
                <a:defRPr/>
              </a:pPr>
              <a:t>69</a:t>
            </a:fld>
            <a:endParaRPr lang="en-US"/>
          </a:p>
        </p:txBody>
      </p:sp>
    </p:spTree>
    <p:extLst>
      <p:ext uri="{BB962C8B-B14F-4D97-AF65-F5344CB8AC3E}">
        <p14:creationId xmlns:p14="http://schemas.microsoft.com/office/powerpoint/2010/main" val="2165217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9C841-1D60-4B42-9421-BE867F96D750}"/>
              </a:ext>
            </a:extLst>
          </p:cNvPr>
          <p:cNvSpPr>
            <a:spLocks noGrp="1"/>
          </p:cNvSpPr>
          <p:nvPr>
            <p:ph type="title"/>
          </p:nvPr>
        </p:nvSpPr>
        <p:spPr/>
        <p:txBody>
          <a:bodyPr>
            <a:normAutofit/>
          </a:bodyPr>
          <a:lstStyle/>
          <a:p>
            <a:r>
              <a:rPr lang="en-GB" dirty="0"/>
              <a:t>General Contents</a:t>
            </a:r>
            <a:endParaRPr lang="en-ES" dirty="0"/>
          </a:p>
        </p:txBody>
      </p:sp>
      <p:sp>
        <p:nvSpPr>
          <p:cNvPr id="3" name="Content Placeholder 2">
            <a:extLst>
              <a:ext uri="{FF2B5EF4-FFF2-40B4-BE49-F238E27FC236}">
                <a16:creationId xmlns:a16="http://schemas.microsoft.com/office/drawing/2014/main" id="{F76FAB09-5483-DE48-8B89-A74E3EB73CF4}"/>
              </a:ext>
            </a:extLst>
          </p:cNvPr>
          <p:cNvSpPr>
            <a:spLocks noGrp="1"/>
          </p:cNvSpPr>
          <p:nvPr>
            <p:ph idx="1"/>
          </p:nvPr>
        </p:nvSpPr>
        <p:spPr/>
        <p:txBody>
          <a:bodyPr/>
          <a:lstStyle/>
          <a:p>
            <a:pPr marL="0" indent="0">
              <a:buNone/>
            </a:pPr>
            <a:r>
              <a:rPr lang="en-GB" dirty="0"/>
              <a:t>• The main aspects of computational vision will be reviewed.</a:t>
            </a:r>
          </a:p>
          <a:p>
            <a:pPr marL="0" indent="0">
              <a:buNone/>
            </a:pPr>
            <a:endParaRPr lang="en-GB" dirty="0"/>
          </a:p>
          <a:p>
            <a:pPr marL="0" indent="0">
              <a:buNone/>
            </a:pPr>
            <a:r>
              <a:rPr lang="en-GB" dirty="0"/>
              <a:t>• Classical and basic knowledge</a:t>
            </a:r>
          </a:p>
          <a:p>
            <a:pPr marL="0" indent="0">
              <a:buNone/>
            </a:pPr>
            <a:endParaRPr lang="en-GB" dirty="0"/>
          </a:p>
          <a:p>
            <a:pPr marL="0" indent="0">
              <a:buNone/>
            </a:pPr>
            <a:r>
              <a:rPr lang="en-GB" dirty="0"/>
              <a:t>• Advanced Computational Vision</a:t>
            </a:r>
          </a:p>
          <a:p>
            <a:pPr marL="0" indent="0">
              <a:buNone/>
            </a:pPr>
            <a:endParaRPr lang="en-ES" dirty="0"/>
          </a:p>
        </p:txBody>
      </p:sp>
      <p:sp>
        <p:nvSpPr>
          <p:cNvPr id="4" name="Date Placeholder 3">
            <a:extLst>
              <a:ext uri="{FF2B5EF4-FFF2-40B4-BE49-F238E27FC236}">
                <a16:creationId xmlns:a16="http://schemas.microsoft.com/office/drawing/2014/main" id="{F27E83EE-4DA7-6D40-A188-5A1505E0DC73}"/>
              </a:ext>
            </a:extLst>
          </p:cNvPr>
          <p:cNvSpPr>
            <a:spLocks noGrp="1"/>
          </p:cNvSpPr>
          <p:nvPr>
            <p:ph type="dt" sz="half" idx="10"/>
          </p:nvPr>
        </p:nvSpPr>
        <p:spPr/>
        <p:txBody>
          <a:bodyPr/>
          <a:lstStyle/>
          <a:p>
            <a:pPr algn="l" rtl="0" fontAlgn="base">
              <a:spcBef>
                <a:spcPct val="0"/>
              </a:spcBef>
              <a:spcAft>
                <a:spcPct val="0"/>
              </a:spcAft>
              <a:defRPr/>
            </a:pPr>
            <a:fld id="{16E4EB1A-7523-414A-BBC2-DAE851735DCC}" type="datetime10">
              <a:rPr lang="en-US" b="1" kern="1200" smtClean="0">
                <a:ea typeface="+mn-ea"/>
                <a:cs typeface="+mn-cs"/>
              </a:rPr>
              <a:t>23:38</a:t>
            </a:fld>
            <a:endParaRPr lang="en-US" b="1" kern="1200">
              <a:ea typeface="+mn-ea"/>
              <a:cs typeface="+mn-cs"/>
            </a:endParaRPr>
          </a:p>
        </p:txBody>
      </p:sp>
      <p:sp>
        <p:nvSpPr>
          <p:cNvPr id="5" name="Footer Placeholder 4">
            <a:extLst>
              <a:ext uri="{FF2B5EF4-FFF2-40B4-BE49-F238E27FC236}">
                <a16:creationId xmlns:a16="http://schemas.microsoft.com/office/drawing/2014/main" id="{520BDF59-1D47-BC49-A4C9-449A606DC37D}"/>
              </a:ext>
            </a:extLst>
          </p:cNvPr>
          <p:cNvSpPr>
            <a:spLocks noGrp="1"/>
          </p:cNvSpPr>
          <p:nvPr>
            <p:ph type="ftr" sz="quarter" idx="11"/>
          </p:nvPr>
        </p:nvSpPr>
        <p:spPr/>
        <p:txBody>
          <a:bodyPr/>
          <a:lstStyle/>
          <a:p>
            <a:pPr fontAlgn="base">
              <a:spcBef>
                <a:spcPct val="0"/>
              </a:spcBef>
              <a:spcAft>
                <a:spcPct val="0"/>
              </a:spcAft>
              <a:defRPr/>
            </a:pPr>
            <a:r>
              <a:rPr lang="en-US" b="1"/>
              <a:t>Artificial Vision</a:t>
            </a:r>
            <a:endParaRPr lang="en-US" b="1" dirty="0"/>
          </a:p>
        </p:txBody>
      </p:sp>
      <p:sp>
        <p:nvSpPr>
          <p:cNvPr id="6" name="Slide Number Placeholder 5">
            <a:extLst>
              <a:ext uri="{FF2B5EF4-FFF2-40B4-BE49-F238E27FC236}">
                <a16:creationId xmlns:a16="http://schemas.microsoft.com/office/drawing/2014/main" id="{32A7201E-75E0-4446-B1F7-A925805A71E7}"/>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7</a:t>
            </a:fld>
            <a:endParaRPr lang="en-US" b="1" kern="1200">
              <a:ea typeface="+mn-ea"/>
              <a:cs typeface="+mn-cs"/>
            </a:endParaRPr>
          </a:p>
        </p:txBody>
      </p:sp>
    </p:spTree>
    <p:extLst>
      <p:ext uri="{BB962C8B-B14F-4D97-AF65-F5344CB8AC3E}">
        <p14:creationId xmlns:p14="http://schemas.microsoft.com/office/powerpoint/2010/main" val="1076978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ítulo 1"/>
          <p:cNvSpPr>
            <a:spLocks noGrp="1" noChangeArrowheads="1"/>
          </p:cNvSpPr>
          <p:nvPr>
            <p:ph type="title"/>
          </p:nvPr>
        </p:nvSpPr>
        <p:spPr/>
        <p:txBody>
          <a:bodyPr>
            <a:normAutofit/>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An example: Amazon farm</a:t>
            </a:r>
          </a:p>
        </p:txBody>
      </p:sp>
      <p:pic>
        <p:nvPicPr>
          <p:cNvPr id="132099" name="Marcador de contenido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3048" t="42500" r="35478" b="9782"/>
          <a:stretch>
            <a:fillRect/>
          </a:stretch>
        </p:blipFill>
        <p:spPr>
          <a:xfrm>
            <a:off x="5148263" y="1341438"/>
            <a:ext cx="3627437" cy="2519362"/>
          </a:xfrm>
        </p:spPr>
      </p:pic>
      <p:pic>
        <p:nvPicPr>
          <p:cNvPr id="132100" name="Marcador de contenido 3"/>
          <p:cNvPicPr>
            <a:picLocks noChangeAspect="1"/>
          </p:cNvPicPr>
          <p:nvPr/>
        </p:nvPicPr>
        <p:blipFill>
          <a:blip r:embed="rId3">
            <a:extLst>
              <a:ext uri="{28A0092B-C50C-407E-A947-70E740481C1C}">
                <a14:useLocalDpi xmlns:a14="http://schemas.microsoft.com/office/drawing/2010/main" val="0"/>
              </a:ext>
            </a:extLst>
          </a:blip>
          <a:srcRect l="13779" t="36415" r="21138" b="14520"/>
          <a:stretch>
            <a:fillRect/>
          </a:stretch>
        </p:blipFill>
        <p:spPr bwMode="auto">
          <a:xfrm>
            <a:off x="5148263" y="4292600"/>
            <a:ext cx="3635375" cy="2055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2101" name="Marcador de contenido 3"/>
          <p:cNvPicPr>
            <a:picLocks noChangeAspect="1"/>
          </p:cNvPicPr>
          <p:nvPr/>
        </p:nvPicPr>
        <p:blipFill>
          <a:blip r:embed="rId4">
            <a:extLst>
              <a:ext uri="{28A0092B-C50C-407E-A947-70E740481C1C}">
                <a14:useLocalDpi xmlns:a14="http://schemas.microsoft.com/office/drawing/2010/main" val="0"/>
              </a:ext>
            </a:extLst>
          </a:blip>
          <a:srcRect l="19406" t="31412" r="15222" b="17407"/>
          <a:stretch>
            <a:fillRect/>
          </a:stretch>
        </p:blipFill>
        <p:spPr bwMode="auto">
          <a:xfrm>
            <a:off x="1258888" y="4292600"/>
            <a:ext cx="3530600" cy="2073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2102"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596DA48D-0B62-654B-B9A9-F6C8B6CD6669}" type="datetime10">
              <a:rPr lang="es-ES_tradnl" altLang="es-ES" sz="1400" smtClean="0"/>
              <a:t>23:39</a:t>
            </a:fld>
            <a:endParaRPr lang="en-GB" altLang="es-ES" sz="1400"/>
          </a:p>
        </p:txBody>
      </p:sp>
      <p:pic>
        <p:nvPicPr>
          <p:cNvPr id="132103" name="Marcador de contenido 3"/>
          <p:cNvPicPr>
            <a:picLocks noChangeAspect="1"/>
          </p:cNvPicPr>
          <p:nvPr/>
        </p:nvPicPr>
        <p:blipFill>
          <a:blip r:embed="rId5">
            <a:extLst>
              <a:ext uri="{28A0092B-C50C-407E-A947-70E740481C1C}">
                <a14:useLocalDpi xmlns:a14="http://schemas.microsoft.com/office/drawing/2010/main" val="0"/>
              </a:ext>
            </a:extLst>
          </a:blip>
          <a:srcRect l="5553" t="14287" r="7716" b="4707"/>
          <a:stretch>
            <a:fillRect/>
          </a:stretch>
        </p:blipFill>
        <p:spPr bwMode="auto">
          <a:xfrm>
            <a:off x="1258888" y="1341438"/>
            <a:ext cx="3673475" cy="2571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E94A18D-47DA-A044-91BC-9CE0DD3D4D54}"/>
              </a:ext>
            </a:extLst>
          </p:cNvPr>
          <p:cNvSpPr>
            <a:spLocks noGrp="1"/>
          </p:cNvSpPr>
          <p:nvPr>
            <p:ph type="sldNum" sz="quarter" idx="12"/>
          </p:nvPr>
        </p:nvSpPr>
        <p:spPr/>
        <p:txBody>
          <a:bodyPr/>
          <a:lstStyle/>
          <a:p>
            <a:pPr>
              <a:defRPr/>
            </a:pPr>
            <a:fld id="{92C0268C-C029-4760-98E8-5BF4E76A023E}" type="slidenum">
              <a:rPr lang="en-US" smtClean="0"/>
              <a:pPr>
                <a:defRPr/>
              </a:pPr>
              <a:t>70</a:t>
            </a:fld>
            <a:endParaRPr lang="en-US"/>
          </a:p>
        </p:txBody>
      </p:sp>
    </p:spTree>
    <p:extLst>
      <p:ext uri="{BB962C8B-B14F-4D97-AF65-F5344CB8AC3E}">
        <p14:creationId xmlns:p14="http://schemas.microsoft.com/office/powerpoint/2010/main" val="19166940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a:defRPr/>
            </a:pPr>
            <a:fld id="{21498F08-F16F-1848-BC6B-4658E9DB4DE2}" type="datetime10">
              <a:rPr lang="es-ES_tradnl" smtClean="0"/>
              <a:t>23:39</a:t>
            </a:fld>
            <a:endParaRPr lang="en-US" dirty="0"/>
          </a:p>
        </p:txBody>
      </p:sp>
      <p:sp>
        <p:nvSpPr>
          <p:cNvPr id="3" name="Marcador de número de diapositiva 2"/>
          <p:cNvSpPr>
            <a:spLocks noGrp="1"/>
          </p:cNvSpPr>
          <p:nvPr>
            <p:ph type="sldNum" sz="quarter" idx="12"/>
          </p:nvPr>
        </p:nvSpPr>
        <p:spPr/>
        <p:txBody>
          <a:bodyPr/>
          <a:lstStyle/>
          <a:p>
            <a:pPr>
              <a:defRPr/>
            </a:pPr>
            <a:fld id="{92C0268C-C029-4760-98E8-5BF4E76A023E}" type="slidenum">
              <a:rPr lang="en-US" smtClean="0"/>
              <a:pPr>
                <a:defRPr/>
              </a:pPr>
              <a:t>71</a:t>
            </a:fld>
            <a:endParaRPr lang="en-US"/>
          </a:p>
        </p:txBody>
      </p:sp>
      <p:pic>
        <p:nvPicPr>
          <p:cNvPr id="4" name="Imagen 3">
            <a:hlinkClick r:id="rId2"/>
          </p:cNvPr>
          <p:cNvPicPr>
            <a:picLocks noChangeAspect="1"/>
          </p:cNvPicPr>
          <p:nvPr/>
        </p:nvPicPr>
        <p:blipFill rotWithShape="1">
          <a:blip r:embed="rId3"/>
          <a:srcRect l="14563" t="10101" r="24406" b="7301"/>
          <a:stretch/>
        </p:blipFill>
        <p:spPr>
          <a:xfrm>
            <a:off x="408808" y="692696"/>
            <a:ext cx="3357831" cy="2556284"/>
          </a:xfrm>
          <a:prstGeom prst="rect">
            <a:avLst/>
          </a:prstGeom>
        </p:spPr>
      </p:pic>
      <p:pic>
        <p:nvPicPr>
          <p:cNvPr id="5" name="Imagen 4">
            <a:hlinkClick r:id="rId4"/>
          </p:cNvPr>
          <p:cNvPicPr>
            <a:picLocks noChangeAspect="1"/>
          </p:cNvPicPr>
          <p:nvPr/>
        </p:nvPicPr>
        <p:blipFill rotWithShape="1">
          <a:blip r:embed="rId5"/>
          <a:srcRect l="20075" t="9400" r="17712" b="8701"/>
          <a:stretch/>
        </p:blipFill>
        <p:spPr>
          <a:xfrm>
            <a:off x="467378" y="3402124"/>
            <a:ext cx="4428492" cy="3279326"/>
          </a:xfrm>
          <a:prstGeom prst="rect">
            <a:avLst/>
          </a:prstGeom>
        </p:spPr>
      </p:pic>
      <p:pic>
        <p:nvPicPr>
          <p:cNvPr id="7" name="Imagen 6">
            <a:hlinkClick r:id="rId6"/>
          </p:cNvPr>
          <p:cNvPicPr>
            <a:picLocks noChangeAspect="1"/>
          </p:cNvPicPr>
          <p:nvPr/>
        </p:nvPicPr>
        <p:blipFill rotWithShape="1">
          <a:blip r:embed="rId7"/>
          <a:srcRect l="20075" t="10101" r="17712" b="13600"/>
          <a:stretch/>
        </p:blipFill>
        <p:spPr>
          <a:xfrm>
            <a:off x="4448294" y="692696"/>
            <a:ext cx="3914196" cy="2700300"/>
          </a:xfrm>
          <a:prstGeom prst="rect">
            <a:avLst/>
          </a:prstGeom>
        </p:spPr>
      </p:pic>
      <p:pic>
        <p:nvPicPr>
          <p:cNvPr id="8" name="Imagen 7"/>
          <p:cNvPicPr>
            <a:picLocks noChangeAspect="1"/>
          </p:cNvPicPr>
          <p:nvPr/>
        </p:nvPicPr>
        <p:blipFill rotWithShape="1">
          <a:blip r:embed="rId8"/>
          <a:srcRect l="12988" t="15001" r="24013" b="16400"/>
          <a:stretch/>
        </p:blipFill>
        <p:spPr>
          <a:xfrm>
            <a:off x="5148064" y="3501008"/>
            <a:ext cx="3600400" cy="2205245"/>
          </a:xfrm>
          <a:prstGeom prst="rect">
            <a:avLst/>
          </a:prstGeom>
        </p:spPr>
      </p:pic>
      <p:sp>
        <p:nvSpPr>
          <p:cNvPr id="9" name="AutoShape 2" descr="The Leading Computer Vision Solution for Real Estate | Restb.a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Imagen 9"/>
          <p:cNvPicPr>
            <a:picLocks noChangeAspect="1"/>
          </p:cNvPicPr>
          <p:nvPr/>
        </p:nvPicPr>
        <p:blipFill>
          <a:blip r:embed="rId9"/>
          <a:stretch>
            <a:fillRect/>
          </a:stretch>
        </p:blipFill>
        <p:spPr>
          <a:xfrm>
            <a:off x="5760132" y="5735021"/>
            <a:ext cx="2910078" cy="820614"/>
          </a:xfrm>
          <a:prstGeom prst="rect">
            <a:avLst/>
          </a:prstGeom>
        </p:spPr>
      </p:pic>
    </p:spTree>
    <p:extLst>
      <p:ext uri="{BB962C8B-B14F-4D97-AF65-F5344CB8AC3E}">
        <p14:creationId xmlns:p14="http://schemas.microsoft.com/office/powerpoint/2010/main" val="150698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C2AE-A3C2-D747-8404-516F6CD692D6}"/>
              </a:ext>
            </a:extLst>
          </p:cNvPr>
          <p:cNvSpPr>
            <a:spLocks noGrp="1"/>
          </p:cNvSpPr>
          <p:nvPr>
            <p:ph type="title"/>
          </p:nvPr>
        </p:nvSpPr>
        <p:spPr>
          <a:xfrm>
            <a:off x="457200" y="533400"/>
            <a:ext cx="8229600" cy="990600"/>
          </a:xfrm>
        </p:spPr>
        <p:txBody>
          <a:bodyPr anchor="ctr">
            <a:normAutofit/>
          </a:bodyPr>
          <a:lstStyle/>
          <a:p>
            <a:r>
              <a:rPr lang="en-ES" dirty="0"/>
              <a:t>Material</a:t>
            </a:r>
          </a:p>
        </p:txBody>
      </p:sp>
      <p:sp>
        <p:nvSpPr>
          <p:cNvPr id="3" name="Content Placeholder 2">
            <a:extLst>
              <a:ext uri="{FF2B5EF4-FFF2-40B4-BE49-F238E27FC236}">
                <a16:creationId xmlns:a16="http://schemas.microsoft.com/office/drawing/2014/main" id="{BDF270E0-2D91-1C43-A9B2-4366ADAB4FA5}"/>
              </a:ext>
            </a:extLst>
          </p:cNvPr>
          <p:cNvSpPr>
            <a:spLocks noGrp="1"/>
          </p:cNvSpPr>
          <p:nvPr>
            <p:ph sz="half" idx="1"/>
          </p:nvPr>
        </p:nvSpPr>
        <p:spPr>
          <a:xfrm>
            <a:off x="457200" y="1673352"/>
            <a:ext cx="8686800" cy="1755648"/>
          </a:xfrm>
        </p:spPr>
        <p:txBody>
          <a:bodyPr>
            <a:normAutofit fontScale="92500"/>
          </a:bodyPr>
          <a:lstStyle/>
          <a:p>
            <a:pPr marL="0" indent="0">
              <a:lnSpc>
                <a:spcPct val="90000"/>
              </a:lnSpc>
              <a:buNone/>
            </a:pPr>
            <a:r>
              <a:rPr lang="en-GB" sz="2200" b="1" dirty="0"/>
              <a:t>Books</a:t>
            </a:r>
            <a:r>
              <a:rPr lang="en-GB" sz="2200" dirty="0"/>
              <a:t>:</a:t>
            </a:r>
          </a:p>
          <a:p>
            <a:pPr marL="0" indent="0">
              <a:lnSpc>
                <a:spcPct val="90000"/>
              </a:lnSpc>
              <a:buNone/>
            </a:pPr>
            <a:r>
              <a:rPr lang="en-GB" sz="2200" dirty="0"/>
              <a:t>• Rick </a:t>
            </a:r>
            <a:r>
              <a:rPr lang="en-GB" sz="2200" dirty="0" err="1"/>
              <a:t>Szeliski</a:t>
            </a:r>
            <a:r>
              <a:rPr lang="en-GB" sz="2200" dirty="0"/>
              <a:t>, Computer Vision: Algorithms and Applications,</a:t>
            </a:r>
          </a:p>
          <a:p>
            <a:pPr marL="0" indent="0">
              <a:lnSpc>
                <a:spcPct val="90000"/>
              </a:lnSpc>
              <a:buNone/>
            </a:pPr>
            <a:r>
              <a:rPr lang="en-GB" sz="2200" dirty="0"/>
              <a:t>• David Forsyth and Jean Ponce, Computer Vision: A Modern Approach,</a:t>
            </a:r>
          </a:p>
          <a:p>
            <a:pPr marL="0" indent="0">
              <a:lnSpc>
                <a:spcPct val="90000"/>
              </a:lnSpc>
              <a:buNone/>
            </a:pPr>
            <a:r>
              <a:rPr lang="en-GB" sz="2200" dirty="0"/>
              <a:t>• Dictionary of Computer Vision and Image Processing, by Fisher et al.</a:t>
            </a:r>
          </a:p>
          <a:p>
            <a:pPr marL="0" indent="0">
              <a:lnSpc>
                <a:spcPct val="90000"/>
              </a:lnSpc>
              <a:buNone/>
            </a:pPr>
            <a:r>
              <a:rPr lang="en-GB" sz="2200" dirty="0"/>
              <a:t>• Lot's of papers</a:t>
            </a:r>
          </a:p>
          <a:p>
            <a:pPr marL="0" indent="0">
              <a:lnSpc>
                <a:spcPct val="90000"/>
              </a:lnSpc>
              <a:buNone/>
            </a:pPr>
            <a:endParaRPr lang="en-GB" sz="2200" dirty="0"/>
          </a:p>
          <a:p>
            <a:pPr marL="0" indent="0">
              <a:lnSpc>
                <a:spcPct val="90000"/>
              </a:lnSpc>
              <a:buNone/>
            </a:pPr>
            <a:endParaRPr lang="en-ES" sz="2200" dirty="0"/>
          </a:p>
        </p:txBody>
      </p:sp>
      <p:pic>
        <p:nvPicPr>
          <p:cNvPr id="8" name="Picture 7">
            <a:extLst>
              <a:ext uri="{FF2B5EF4-FFF2-40B4-BE49-F238E27FC236}">
                <a16:creationId xmlns:a16="http://schemas.microsoft.com/office/drawing/2014/main" id="{36B8F8C0-E09D-C04B-A772-0B46E264596C}"/>
              </a:ext>
            </a:extLst>
          </p:cNvPr>
          <p:cNvPicPr>
            <a:picLocks noChangeAspect="1"/>
          </p:cNvPicPr>
          <p:nvPr/>
        </p:nvPicPr>
        <p:blipFill>
          <a:blip r:embed="rId2"/>
          <a:stretch>
            <a:fillRect/>
          </a:stretch>
        </p:blipFill>
        <p:spPr>
          <a:xfrm>
            <a:off x="609600" y="3776087"/>
            <a:ext cx="1807397" cy="2536698"/>
          </a:xfrm>
          <a:prstGeom prst="rect">
            <a:avLst/>
          </a:prstGeom>
          <a:noFill/>
        </p:spPr>
      </p:pic>
      <p:sp>
        <p:nvSpPr>
          <p:cNvPr id="4" name="Date Placeholder 3">
            <a:extLst>
              <a:ext uri="{FF2B5EF4-FFF2-40B4-BE49-F238E27FC236}">
                <a16:creationId xmlns:a16="http://schemas.microsoft.com/office/drawing/2014/main" id="{2BF83644-6DDC-324E-B5CD-11AC49B2146E}"/>
              </a:ext>
            </a:extLst>
          </p:cNvPr>
          <p:cNvSpPr>
            <a:spLocks noGrp="1"/>
          </p:cNvSpPr>
          <p:nvPr>
            <p:ph type="dt" sz="half" idx="10"/>
          </p:nvPr>
        </p:nvSpPr>
        <p:spPr>
          <a:xfrm>
            <a:off x="457200" y="18288"/>
            <a:ext cx="2895600" cy="329184"/>
          </a:xfrm>
        </p:spPr>
        <p:txBody>
          <a:bodyPr anchor="ctr">
            <a:normAutofit/>
          </a:bodyPr>
          <a:lstStyle/>
          <a:p>
            <a:pPr rtl="0" fontAlgn="base">
              <a:spcBef>
                <a:spcPct val="0"/>
              </a:spcBef>
              <a:spcAft>
                <a:spcPts val="600"/>
              </a:spcAft>
              <a:defRPr/>
            </a:pPr>
            <a:fld id="{16E4EB1A-7523-414A-BBC2-DAE851735DCC}" type="datetime10">
              <a:rPr lang="en-US" b="1" kern="1200" smtClean="0"/>
              <a:pPr rtl="0" fontAlgn="base">
                <a:spcBef>
                  <a:spcPct val="0"/>
                </a:spcBef>
                <a:spcAft>
                  <a:spcPts val="600"/>
                </a:spcAft>
                <a:defRPr/>
              </a:pPr>
              <a:t>23:39</a:t>
            </a:fld>
            <a:endParaRPr lang="en-US" b="1" kern="1200"/>
          </a:p>
        </p:txBody>
      </p:sp>
      <p:sp>
        <p:nvSpPr>
          <p:cNvPr id="5" name="Footer Placeholder 4">
            <a:extLst>
              <a:ext uri="{FF2B5EF4-FFF2-40B4-BE49-F238E27FC236}">
                <a16:creationId xmlns:a16="http://schemas.microsoft.com/office/drawing/2014/main" id="{EE09F6B8-7C5C-E64F-BCAB-8B60076EA8B2}"/>
              </a:ext>
            </a:extLst>
          </p:cNvPr>
          <p:cNvSpPr>
            <a:spLocks noGrp="1"/>
          </p:cNvSpPr>
          <p:nvPr>
            <p:ph type="ftr" sz="quarter" idx="11"/>
          </p:nvPr>
        </p:nvSpPr>
        <p:spPr>
          <a:xfrm>
            <a:off x="3429000" y="18288"/>
            <a:ext cx="4114800" cy="329184"/>
          </a:xfrm>
        </p:spPr>
        <p:txBody>
          <a:bodyPr anchor="ctr">
            <a:normAutofit/>
          </a:bodyPr>
          <a:lstStyle/>
          <a:p>
            <a:pPr fontAlgn="base">
              <a:spcBef>
                <a:spcPct val="0"/>
              </a:spcBef>
              <a:spcAft>
                <a:spcPts val="600"/>
              </a:spcAft>
              <a:defRPr/>
            </a:pPr>
            <a:r>
              <a:rPr lang="en-US" b="1"/>
              <a:t>Artificial Vision</a:t>
            </a:r>
          </a:p>
        </p:txBody>
      </p:sp>
      <p:sp>
        <p:nvSpPr>
          <p:cNvPr id="6" name="Slide Number Placeholder 5">
            <a:extLst>
              <a:ext uri="{FF2B5EF4-FFF2-40B4-BE49-F238E27FC236}">
                <a16:creationId xmlns:a16="http://schemas.microsoft.com/office/drawing/2014/main" id="{E40BCBD3-B042-0D4D-AA14-2AFAEF46CAB0}"/>
              </a:ext>
            </a:extLst>
          </p:cNvPr>
          <p:cNvSpPr>
            <a:spLocks noGrp="1"/>
          </p:cNvSpPr>
          <p:nvPr>
            <p:ph type="sldNum" sz="quarter" idx="12"/>
          </p:nvPr>
        </p:nvSpPr>
        <p:spPr>
          <a:xfrm>
            <a:off x="7620000" y="18288"/>
            <a:ext cx="1066800" cy="329184"/>
          </a:xfrm>
        </p:spPr>
        <p:txBody>
          <a:bodyPr anchor="ctr">
            <a:normAutofit/>
          </a:bodyPr>
          <a:lstStyle/>
          <a:p>
            <a:pPr rtl="0" fontAlgn="base">
              <a:spcBef>
                <a:spcPct val="0"/>
              </a:spcBef>
              <a:spcAft>
                <a:spcPts val="600"/>
              </a:spcAft>
              <a:defRPr/>
            </a:pPr>
            <a:fld id="{024DD98D-F03C-4209-9EA0-AF6F50C42271}" type="slidenum">
              <a:rPr lang="en-US" b="1" kern="1200" smtClean="0"/>
              <a:pPr rtl="0" fontAlgn="base">
                <a:spcBef>
                  <a:spcPct val="0"/>
                </a:spcBef>
                <a:spcAft>
                  <a:spcPts val="600"/>
                </a:spcAft>
                <a:defRPr/>
              </a:pPr>
              <a:t>72</a:t>
            </a:fld>
            <a:endParaRPr lang="en-US" b="1" kern="1200"/>
          </a:p>
        </p:txBody>
      </p:sp>
      <p:pic>
        <p:nvPicPr>
          <p:cNvPr id="9" name="Picture 8">
            <a:extLst>
              <a:ext uri="{FF2B5EF4-FFF2-40B4-BE49-F238E27FC236}">
                <a16:creationId xmlns:a16="http://schemas.microsoft.com/office/drawing/2014/main" id="{26460D5A-ADEA-B846-8324-D3204C0A4031}"/>
              </a:ext>
            </a:extLst>
          </p:cNvPr>
          <p:cNvPicPr>
            <a:picLocks noChangeAspect="1"/>
          </p:cNvPicPr>
          <p:nvPr/>
        </p:nvPicPr>
        <p:blipFill>
          <a:blip r:embed="rId3"/>
          <a:stretch>
            <a:fillRect/>
          </a:stretch>
        </p:blipFill>
        <p:spPr>
          <a:xfrm>
            <a:off x="5577411" y="3785052"/>
            <a:ext cx="1819188" cy="2476542"/>
          </a:xfrm>
          <a:prstGeom prst="rect">
            <a:avLst/>
          </a:prstGeom>
        </p:spPr>
      </p:pic>
      <p:pic>
        <p:nvPicPr>
          <p:cNvPr id="11" name="Picture 10">
            <a:extLst>
              <a:ext uri="{FF2B5EF4-FFF2-40B4-BE49-F238E27FC236}">
                <a16:creationId xmlns:a16="http://schemas.microsoft.com/office/drawing/2014/main" id="{31E35A42-BA84-1E42-A342-B1D39CF32EC6}"/>
              </a:ext>
            </a:extLst>
          </p:cNvPr>
          <p:cNvPicPr>
            <a:picLocks noChangeAspect="1"/>
          </p:cNvPicPr>
          <p:nvPr/>
        </p:nvPicPr>
        <p:blipFill>
          <a:blip r:embed="rId4"/>
          <a:stretch>
            <a:fillRect/>
          </a:stretch>
        </p:blipFill>
        <p:spPr>
          <a:xfrm>
            <a:off x="3193808" y="3776087"/>
            <a:ext cx="1606792" cy="2485507"/>
          </a:xfrm>
          <a:prstGeom prst="rect">
            <a:avLst/>
          </a:prstGeom>
        </p:spPr>
      </p:pic>
    </p:spTree>
    <p:extLst>
      <p:ext uri="{BB962C8B-B14F-4D97-AF65-F5344CB8AC3E}">
        <p14:creationId xmlns:p14="http://schemas.microsoft.com/office/powerpoint/2010/main" val="3287207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30D21-1A1F-BB46-AEDB-38DDAB40E064}"/>
              </a:ext>
            </a:extLst>
          </p:cNvPr>
          <p:cNvSpPr>
            <a:spLocks noGrp="1"/>
          </p:cNvSpPr>
          <p:nvPr>
            <p:ph type="title"/>
          </p:nvPr>
        </p:nvSpPr>
        <p:spPr/>
        <p:txBody>
          <a:bodyPr/>
          <a:lstStyle/>
          <a:p>
            <a:r>
              <a:rPr lang="en-GB" dirty="0"/>
              <a:t>Content:</a:t>
            </a:r>
            <a:endParaRPr lang="en-ES" dirty="0"/>
          </a:p>
        </p:txBody>
      </p:sp>
      <p:sp>
        <p:nvSpPr>
          <p:cNvPr id="3" name="Content Placeholder 2">
            <a:extLst>
              <a:ext uri="{FF2B5EF4-FFF2-40B4-BE49-F238E27FC236}">
                <a16:creationId xmlns:a16="http://schemas.microsoft.com/office/drawing/2014/main" id="{B9F35B7B-DFF2-B344-893D-E7A07520387B}"/>
              </a:ext>
            </a:extLst>
          </p:cNvPr>
          <p:cNvSpPr>
            <a:spLocks noGrp="1"/>
          </p:cNvSpPr>
          <p:nvPr>
            <p:ph idx="1"/>
          </p:nvPr>
        </p:nvSpPr>
        <p:spPr/>
        <p:txBody>
          <a:bodyPr>
            <a:normAutofit lnSpcReduction="10000"/>
          </a:bodyPr>
          <a:lstStyle/>
          <a:p>
            <a:pPr marL="0" indent="0">
              <a:buNone/>
            </a:pPr>
            <a:endParaRPr lang="en-GB" dirty="0"/>
          </a:p>
          <a:p>
            <a:pPr marL="0" indent="0">
              <a:buNone/>
            </a:pPr>
            <a:r>
              <a:rPr lang="en-GB" dirty="0"/>
              <a:t>• Image Processing</a:t>
            </a:r>
          </a:p>
          <a:p>
            <a:pPr marL="0" indent="0">
              <a:buNone/>
            </a:pPr>
            <a:r>
              <a:rPr lang="en-GB" dirty="0"/>
              <a:t>• Edges detection</a:t>
            </a:r>
          </a:p>
          <a:p>
            <a:pPr marL="0" indent="0">
              <a:buNone/>
            </a:pPr>
            <a:r>
              <a:rPr lang="en-GB" dirty="0"/>
              <a:t>• Image Features: HOG</a:t>
            </a:r>
          </a:p>
          <a:p>
            <a:pPr marL="0" indent="0">
              <a:buNone/>
            </a:pPr>
            <a:r>
              <a:rPr lang="en-GB" dirty="0"/>
              <a:t>• Image Features, matching based on SIFT</a:t>
            </a:r>
          </a:p>
          <a:p>
            <a:pPr marL="0" indent="0">
              <a:buNone/>
            </a:pPr>
            <a:r>
              <a:rPr lang="en-GB" dirty="0"/>
              <a:t>• Face detection &amp; Face recognition</a:t>
            </a:r>
          </a:p>
          <a:p>
            <a:pPr marL="0" indent="0">
              <a:buNone/>
            </a:pPr>
            <a:r>
              <a:rPr lang="en-GB" dirty="0"/>
              <a:t>• Classification with CNNs</a:t>
            </a:r>
          </a:p>
          <a:p>
            <a:pPr marL="0" indent="0">
              <a:buNone/>
            </a:pPr>
            <a:r>
              <a:rPr lang="en-GB" dirty="0"/>
              <a:t>• Bag-of-Words</a:t>
            </a:r>
          </a:p>
          <a:p>
            <a:pPr marL="0" indent="0">
              <a:buNone/>
            </a:pPr>
            <a:r>
              <a:rPr lang="en-GB" dirty="0"/>
              <a:t>• Detection with CNNs</a:t>
            </a:r>
          </a:p>
          <a:p>
            <a:pPr marL="0" indent="0">
              <a:buNone/>
            </a:pPr>
            <a:r>
              <a:rPr lang="en-GB" dirty="0"/>
              <a:t>• Hand-crafted Image Segmentation</a:t>
            </a:r>
          </a:p>
          <a:p>
            <a:pPr marL="0" indent="0">
              <a:buNone/>
            </a:pPr>
            <a:r>
              <a:rPr lang="en-GB" dirty="0"/>
              <a:t>• Semantic and instance Segmentation</a:t>
            </a:r>
          </a:p>
          <a:p>
            <a:pPr marL="0" indent="0">
              <a:buNone/>
            </a:pPr>
            <a:r>
              <a:rPr lang="en-GB" dirty="0"/>
              <a:t>• Video Analysis by RNN</a:t>
            </a:r>
          </a:p>
          <a:p>
            <a:pPr marL="0" indent="0">
              <a:buNone/>
            </a:pPr>
            <a:endParaRPr lang="en-ES" dirty="0"/>
          </a:p>
        </p:txBody>
      </p:sp>
      <p:sp>
        <p:nvSpPr>
          <p:cNvPr id="4" name="Date Placeholder 3">
            <a:extLst>
              <a:ext uri="{FF2B5EF4-FFF2-40B4-BE49-F238E27FC236}">
                <a16:creationId xmlns:a16="http://schemas.microsoft.com/office/drawing/2014/main" id="{C5CFEE72-2938-2D4F-A056-6D6647DA6A94}"/>
              </a:ext>
            </a:extLst>
          </p:cNvPr>
          <p:cNvSpPr>
            <a:spLocks noGrp="1"/>
          </p:cNvSpPr>
          <p:nvPr>
            <p:ph type="dt" sz="half" idx="10"/>
          </p:nvPr>
        </p:nvSpPr>
        <p:spPr/>
        <p:txBody>
          <a:bodyPr/>
          <a:lstStyle/>
          <a:p>
            <a:pPr algn="l" rtl="0" fontAlgn="base">
              <a:spcBef>
                <a:spcPct val="0"/>
              </a:spcBef>
              <a:spcAft>
                <a:spcPct val="0"/>
              </a:spcAft>
              <a:defRPr/>
            </a:pPr>
            <a:fld id="{16E4EB1A-7523-414A-BBC2-DAE851735DCC}" type="datetime10">
              <a:rPr lang="en-US" b="1" kern="1200" smtClean="0">
                <a:ea typeface="+mn-ea"/>
                <a:cs typeface="+mn-cs"/>
              </a:rPr>
              <a:t>23:38</a:t>
            </a:fld>
            <a:endParaRPr lang="en-US" b="1" kern="1200">
              <a:ea typeface="+mn-ea"/>
              <a:cs typeface="+mn-cs"/>
            </a:endParaRPr>
          </a:p>
        </p:txBody>
      </p:sp>
      <p:sp>
        <p:nvSpPr>
          <p:cNvPr id="5" name="Footer Placeholder 4">
            <a:extLst>
              <a:ext uri="{FF2B5EF4-FFF2-40B4-BE49-F238E27FC236}">
                <a16:creationId xmlns:a16="http://schemas.microsoft.com/office/drawing/2014/main" id="{DF3EBC5F-CCC5-0349-AA82-BF65BACEF909}"/>
              </a:ext>
            </a:extLst>
          </p:cNvPr>
          <p:cNvSpPr>
            <a:spLocks noGrp="1"/>
          </p:cNvSpPr>
          <p:nvPr>
            <p:ph type="ftr" sz="quarter" idx="11"/>
          </p:nvPr>
        </p:nvSpPr>
        <p:spPr/>
        <p:txBody>
          <a:bodyPr/>
          <a:lstStyle/>
          <a:p>
            <a:pPr fontAlgn="base">
              <a:spcBef>
                <a:spcPct val="0"/>
              </a:spcBef>
              <a:spcAft>
                <a:spcPct val="0"/>
              </a:spcAft>
              <a:defRPr/>
            </a:pPr>
            <a:r>
              <a:rPr lang="en-US" b="1"/>
              <a:t>Artificial Vision</a:t>
            </a:r>
            <a:endParaRPr lang="en-US" b="1" dirty="0"/>
          </a:p>
        </p:txBody>
      </p:sp>
      <p:sp>
        <p:nvSpPr>
          <p:cNvPr id="6" name="Slide Number Placeholder 5">
            <a:extLst>
              <a:ext uri="{FF2B5EF4-FFF2-40B4-BE49-F238E27FC236}">
                <a16:creationId xmlns:a16="http://schemas.microsoft.com/office/drawing/2014/main" id="{8C063D51-59BE-F040-A8C9-92E64EB392CE}"/>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8</a:t>
            </a:fld>
            <a:endParaRPr lang="en-US" b="1" kern="1200">
              <a:ea typeface="+mn-ea"/>
              <a:cs typeface="+mn-cs"/>
            </a:endParaRPr>
          </a:p>
        </p:txBody>
      </p:sp>
    </p:spTree>
    <p:extLst>
      <p:ext uri="{BB962C8B-B14F-4D97-AF65-F5344CB8AC3E}">
        <p14:creationId xmlns:p14="http://schemas.microsoft.com/office/powerpoint/2010/main" val="1377167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2BB57-8949-D047-AD33-715D27894C2A}"/>
              </a:ext>
            </a:extLst>
          </p:cNvPr>
          <p:cNvSpPr>
            <a:spLocks noGrp="1"/>
          </p:cNvSpPr>
          <p:nvPr>
            <p:ph type="title"/>
          </p:nvPr>
        </p:nvSpPr>
        <p:spPr/>
        <p:txBody>
          <a:bodyPr/>
          <a:lstStyle/>
          <a:p>
            <a:r>
              <a:rPr lang="en-GB" dirty="0"/>
              <a:t>Practicum</a:t>
            </a:r>
            <a:endParaRPr lang="en-ES" dirty="0"/>
          </a:p>
        </p:txBody>
      </p:sp>
      <p:sp>
        <p:nvSpPr>
          <p:cNvPr id="3" name="Content Placeholder 2">
            <a:extLst>
              <a:ext uri="{FF2B5EF4-FFF2-40B4-BE49-F238E27FC236}">
                <a16:creationId xmlns:a16="http://schemas.microsoft.com/office/drawing/2014/main" id="{12EE4F65-7441-2644-88A0-53DDD8DD3AB1}"/>
              </a:ext>
            </a:extLst>
          </p:cNvPr>
          <p:cNvSpPr>
            <a:spLocks noGrp="1"/>
          </p:cNvSpPr>
          <p:nvPr>
            <p:ph idx="1"/>
          </p:nvPr>
        </p:nvSpPr>
        <p:spPr/>
        <p:txBody>
          <a:bodyPr/>
          <a:lstStyle/>
          <a:p>
            <a:pPr marL="0" indent="0">
              <a:buNone/>
            </a:pPr>
            <a:endParaRPr lang="en-GB" dirty="0"/>
          </a:p>
          <a:p>
            <a:pPr marL="0" indent="0">
              <a:buNone/>
            </a:pPr>
            <a:r>
              <a:rPr lang="en-GB" dirty="0"/>
              <a:t>• 5 Deliverables about Computational Vision</a:t>
            </a:r>
          </a:p>
          <a:p>
            <a:pPr marL="0" indent="0">
              <a:buNone/>
            </a:pPr>
            <a:endParaRPr lang="en-GB" dirty="0"/>
          </a:p>
          <a:p>
            <a:pPr marL="0" indent="0">
              <a:buNone/>
            </a:pPr>
            <a:r>
              <a:rPr lang="en-GB" dirty="0"/>
              <a:t>• Python code in Google </a:t>
            </a:r>
            <a:r>
              <a:rPr lang="en-GB" dirty="0" err="1"/>
              <a:t>Colab</a:t>
            </a:r>
            <a:endParaRPr lang="en-GB" dirty="0"/>
          </a:p>
          <a:p>
            <a:pPr marL="0" indent="0">
              <a:buNone/>
            </a:pPr>
            <a:endParaRPr lang="en-GB" dirty="0"/>
          </a:p>
          <a:p>
            <a:pPr marL="0" indent="0">
              <a:buNone/>
            </a:pPr>
            <a:r>
              <a:rPr lang="en-GB" dirty="0"/>
              <a:t>• Assignments in pairs</a:t>
            </a:r>
          </a:p>
          <a:p>
            <a:pPr marL="0" indent="0">
              <a:buNone/>
            </a:pPr>
            <a:endParaRPr lang="en-ES" dirty="0"/>
          </a:p>
        </p:txBody>
      </p:sp>
      <p:sp>
        <p:nvSpPr>
          <p:cNvPr id="4" name="Date Placeholder 3">
            <a:extLst>
              <a:ext uri="{FF2B5EF4-FFF2-40B4-BE49-F238E27FC236}">
                <a16:creationId xmlns:a16="http://schemas.microsoft.com/office/drawing/2014/main" id="{BDF1BDCF-98BB-414B-9FF6-85D2B1C90303}"/>
              </a:ext>
            </a:extLst>
          </p:cNvPr>
          <p:cNvSpPr>
            <a:spLocks noGrp="1"/>
          </p:cNvSpPr>
          <p:nvPr>
            <p:ph type="dt" sz="half" idx="10"/>
          </p:nvPr>
        </p:nvSpPr>
        <p:spPr/>
        <p:txBody>
          <a:bodyPr/>
          <a:lstStyle/>
          <a:p>
            <a:pPr algn="l" rtl="0" fontAlgn="base">
              <a:spcBef>
                <a:spcPct val="0"/>
              </a:spcBef>
              <a:spcAft>
                <a:spcPct val="0"/>
              </a:spcAft>
              <a:defRPr/>
            </a:pPr>
            <a:fld id="{16E4EB1A-7523-414A-BBC2-DAE851735DCC}" type="datetime10">
              <a:rPr lang="en-US" b="1" kern="1200" smtClean="0">
                <a:ea typeface="+mn-ea"/>
                <a:cs typeface="+mn-cs"/>
              </a:rPr>
              <a:t>23:38</a:t>
            </a:fld>
            <a:endParaRPr lang="en-US" b="1" kern="1200">
              <a:ea typeface="+mn-ea"/>
              <a:cs typeface="+mn-cs"/>
            </a:endParaRPr>
          </a:p>
        </p:txBody>
      </p:sp>
      <p:sp>
        <p:nvSpPr>
          <p:cNvPr id="5" name="Footer Placeholder 4">
            <a:extLst>
              <a:ext uri="{FF2B5EF4-FFF2-40B4-BE49-F238E27FC236}">
                <a16:creationId xmlns:a16="http://schemas.microsoft.com/office/drawing/2014/main" id="{45F9BEE5-40B4-8D48-ACE0-F6ABFECEE620}"/>
              </a:ext>
            </a:extLst>
          </p:cNvPr>
          <p:cNvSpPr>
            <a:spLocks noGrp="1"/>
          </p:cNvSpPr>
          <p:nvPr>
            <p:ph type="ftr" sz="quarter" idx="11"/>
          </p:nvPr>
        </p:nvSpPr>
        <p:spPr/>
        <p:txBody>
          <a:bodyPr/>
          <a:lstStyle/>
          <a:p>
            <a:pPr fontAlgn="base">
              <a:spcBef>
                <a:spcPct val="0"/>
              </a:spcBef>
              <a:spcAft>
                <a:spcPct val="0"/>
              </a:spcAft>
              <a:defRPr/>
            </a:pPr>
            <a:r>
              <a:rPr lang="en-US" b="1"/>
              <a:t>Artificial Vision</a:t>
            </a:r>
            <a:endParaRPr lang="en-US" b="1" dirty="0"/>
          </a:p>
        </p:txBody>
      </p:sp>
      <p:sp>
        <p:nvSpPr>
          <p:cNvPr id="6" name="Slide Number Placeholder 5">
            <a:extLst>
              <a:ext uri="{FF2B5EF4-FFF2-40B4-BE49-F238E27FC236}">
                <a16:creationId xmlns:a16="http://schemas.microsoft.com/office/drawing/2014/main" id="{89DFABDA-3D1B-3E4B-A2CB-E5829842024E}"/>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9</a:t>
            </a:fld>
            <a:endParaRPr lang="en-US" b="1" kern="1200">
              <a:ea typeface="+mn-ea"/>
              <a:cs typeface="+mn-cs"/>
            </a:endParaRPr>
          </a:p>
        </p:txBody>
      </p:sp>
    </p:spTree>
    <p:extLst>
      <p:ext uri="{BB962C8B-B14F-4D97-AF65-F5344CB8AC3E}">
        <p14:creationId xmlns:p14="http://schemas.microsoft.com/office/powerpoint/2010/main" val="4014602467"/>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laridad">
  <a:themeElements>
    <a:clrScheme name="Claridad">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dad">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4970</TotalTime>
  <Words>2556</Words>
  <Application>Microsoft Macintosh PowerPoint</Application>
  <PresentationFormat>On-screen Show (4:3)</PresentationFormat>
  <Paragraphs>654</Paragraphs>
  <Slides>72</Slides>
  <Notes>31</Notes>
  <HiddenSlides>0</HiddenSlides>
  <MMClips>5</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3</vt:i4>
      </vt:variant>
      <vt:variant>
        <vt:lpstr>Slide Titles</vt:lpstr>
      </vt:variant>
      <vt:variant>
        <vt:i4>72</vt:i4>
      </vt:variant>
    </vt:vector>
  </HeadingPairs>
  <TitlesOfParts>
    <vt:vector size="82" baseType="lpstr">
      <vt:lpstr>Arial</vt:lpstr>
      <vt:lpstr>Calibri</vt:lpstr>
      <vt:lpstr>Helvetica</vt:lpstr>
      <vt:lpstr>Helvetica Neue</vt:lpstr>
      <vt:lpstr>Wingdings</vt:lpstr>
      <vt:lpstr>6_Default Design</vt:lpstr>
      <vt:lpstr>Claridad</vt:lpstr>
      <vt:lpstr>Image File</vt:lpstr>
      <vt:lpstr>Image</vt:lpstr>
      <vt:lpstr>CorelPhotoPaint.Image.10</vt:lpstr>
      <vt:lpstr>Computational vision:   INTROduction</vt:lpstr>
      <vt:lpstr>PowerPoint Presentation</vt:lpstr>
      <vt:lpstr>Course organization</vt:lpstr>
      <vt:lpstr>Organization</vt:lpstr>
      <vt:lpstr>Requirements</vt:lpstr>
      <vt:lpstr>Transversal skills</vt:lpstr>
      <vt:lpstr>General Contents</vt:lpstr>
      <vt:lpstr>Content:</vt:lpstr>
      <vt:lpstr>Practicum</vt:lpstr>
      <vt:lpstr>Evaluation</vt:lpstr>
      <vt:lpstr>Before starting…</vt:lpstr>
      <vt:lpstr>PowerPoint Presentation</vt:lpstr>
      <vt:lpstr>PowerPoint Presentation</vt:lpstr>
      <vt:lpstr>PowerPoint Presentation</vt:lpstr>
      <vt:lpstr>The problem</vt:lpstr>
      <vt:lpstr>The Human Eye</vt:lpstr>
      <vt:lpstr>Human visual system</vt:lpstr>
      <vt:lpstr>Why don’t we just copy the human visual system?</vt:lpstr>
      <vt:lpstr>PowerPoint Presentation</vt:lpstr>
      <vt:lpstr>The Vision Story Begins…</vt:lpstr>
      <vt:lpstr>PowerPoint Presentation</vt:lpstr>
      <vt:lpstr>PowerPoint Presentation</vt:lpstr>
      <vt:lpstr>Ridiculously brief history of computer vision</vt:lpstr>
      <vt:lpstr>PowerPoint Presentation</vt:lpstr>
      <vt:lpstr>Problems of Computer Vision</vt:lpstr>
      <vt:lpstr>Computer Vision bridges the gap between pixels and “meaning”</vt:lpstr>
      <vt:lpstr>CV problems: Low-Level Feature extraction</vt:lpstr>
      <vt:lpstr>CV problems: Stereo Vision</vt:lpstr>
      <vt:lpstr>PowerPoint Presentation</vt:lpstr>
      <vt:lpstr>CV problems: 3D reconstruction by a Kinect</vt:lpstr>
      <vt:lpstr>CV problems: Shape from Shading</vt:lpstr>
      <vt:lpstr>CV problems: Shape from Texture</vt:lpstr>
      <vt:lpstr>CV problems: Segmentation</vt:lpstr>
      <vt:lpstr>Image Registration</vt:lpstr>
      <vt:lpstr>Motion detection and estimation (tracking)</vt:lpstr>
      <vt:lpstr>PowerPoint Presentation</vt:lpstr>
      <vt:lpstr>PowerPoint Presentation</vt:lpstr>
      <vt:lpstr>Object and person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is it hard?</vt:lpstr>
      <vt:lpstr>Why is it hard?</vt:lpstr>
      <vt:lpstr>Why is it hard?</vt:lpstr>
      <vt:lpstr>Some things know that you have eyes</vt:lpstr>
      <vt:lpstr>Bottom-up data analysis</vt:lpstr>
      <vt:lpstr>Is the human perception perfect?</vt:lpstr>
      <vt:lpstr>PowerPoint Presentation</vt:lpstr>
      <vt:lpstr>PowerPoint Presentation</vt:lpstr>
      <vt:lpstr>PowerPoint Presentation</vt:lpstr>
      <vt:lpstr>PowerPoint Presentation</vt:lpstr>
      <vt:lpstr>Computer vision today</vt:lpstr>
      <vt:lpstr>Why to study Computer Vision?</vt:lpstr>
      <vt:lpstr>Deep learning</vt:lpstr>
      <vt:lpstr>Deep learning</vt:lpstr>
      <vt:lpstr>Assisted driving</vt:lpstr>
      <vt:lpstr>Medical images and health</vt:lpstr>
      <vt:lpstr>Surveillance and security: biometric systems</vt:lpstr>
      <vt:lpstr>Surveillance and security: biometric systems</vt:lpstr>
      <vt:lpstr>Media and Entertainment</vt:lpstr>
      <vt:lpstr>Media and Entertainment</vt:lpstr>
      <vt:lpstr>Mobile Computer Vision</vt:lpstr>
      <vt:lpstr>Cultural inheritance</vt:lpstr>
      <vt:lpstr>Improving online search</vt:lpstr>
      <vt:lpstr>An example: Amazon farm</vt:lpstr>
      <vt:lpstr>PowerPoint Presentation</vt:lpstr>
      <vt:lpstr>Material</vt:lpstr>
    </vt:vector>
  </TitlesOfParts>
  <Company>UTCS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Filters for features</dc:title>
  <dc:creator>Kristen Grauman</dc:creator>
  <cp:lastModifiedBy>Petia Ivanova Radeva</cp:lastModifiedBy>
  <cp:revision>268</cp:revision>
  <cp:lastPrinted>2019-12-03T08:41:22Z</cp:lastPrinted>
  <dcterms:created xsi:type="dcterms:W3CDTF">2009-09-01T18:20:06Z</dcterms:created>
  <dcterms:modified xsi:type="dcterms:W3CDTF">2021-09-26T21:41:57Z</dcterms:modified>
</cp:coreProperties>
</file>